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56" r:id="rId5"/>
    <p:sldId id="614" r:id="rId6"/>
    <p:sldId id="615" r:id="rId7"/>
    <p:sldId id="607" r:id="rId8"/>
    <p:sldId id="613" r:id="rId9"/>
    <p:sldId id="608" r:id="rId10"/>
    <p:sldId id="610" r:id="rId11"/>
    <p:sldId id="611" r:id="rId12"/>
    <p:sldId id="640" r:id="rId13"/>
    <p:sldId id="649" r:id="rId14"/>
    <p:sldId id="638" r:id="rId15"/>
    <p:sldId id="616" r:id="rId16"/>
    <p:sldId id="633" r:id="rId17"/>
    <p:sldId id="648" r:id="rId18"/>
    <p:sldId id="50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F9BD"/>
    <a:srgbClr val="0280C6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6EEBB-0DF8-44A5-929B-C5509E5EE65F}" v="13" dt="2024-08-21T18:28:17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6"/>
    <p:restoredTop sz="94671"/>
  </p:normalViewPr>
  <p:slideViewPr>
    <p:cSldViewPr snapToGrid="0" snapToObjects="1">
      <p:cViewPr varScale="1">
        <p:scale>
          <a:sx n="59" d="100"/>
          <a:sy n="59" d="100"/>
        </p:scale>
        <p:origin x="154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rtney Cooperman" userId="c38abeb0-158d-4789-b407-f7f0d934d326" providerId="ADAL" clId="{0666EEBB-0DF8-44A5-929B-C5509E5EE65F}"/>
    <pc:docChg chg="undo custSel addSld delSld modSld sldOrd delMainMaster">
      <pc:chgData name="Courtney Cooperman" userId="c38abeb0-158d-4789-b407-f7f0d934d326" providerId="ADAL" clId="{0666EEBB-0DF8-44A5-929B-C5509E5EE65F}" dt="2024-09-09T19:30:41.808" v="807" actId="1076"/>
      <pc:docMkLst>
        <pc:docMk/>
      </pc:docMkLst>
      <pc:sldChg chg="modSp mod">
        <pc:chgData name="Courtney Cooperman" userId="c38abeb0-158d-4789-b407-f7f0d934d326" providerId="ADAL" clId="{0666EEBB-0DF8-44A5-929B-C5509E5EE65F}" dt="2024-08-19T17:03:30.316" v="684" actId="20577"/>
        <pc:sldMkLst>
          <pc:docMk/>
          <pc:sldMk cId="1521370660" sldId="256"/>
        </pc:sldMkLst>
        <pc:spChg chg="mod">
          <ac:chgData name="Courtney Cooperman" userId="c38abeb0-158d-4789-b407-f7f0d934d326" providerId="ADAL" clId="{0666EEBB-0DF8-44A5-929B-C5509E5EE65F}" dt="2024-08-19T17:03:30.316" v="684" actId="20577"/>
          <ac:spMkLst>
            <pc:docMk/>
            <pc:sldMk cId="1521370660" sldId="256"/>
            <ac:spMk id="4" creationId="{131474E3-50A4-EAA3-63B1-CED8438E82FB}"/>
          </ac:spMkLst>
        </pc:spChg>
      </pc:sldChg>
      <pc:sldChg chg="del">
        <pc:chgData name="Courtney Cooperman" userId="c38abeb0-158d-4789-b407-f7f0d934d326" providerId="ADAL" clId="{0666EEBB-0DF8-44A5-929B-C5509E5EE65F}" dt="2024-08-19T16:56:09.227" v="1" actId="47"/>
        <pc:sldMkLst>
          <pc:docMk/>
          <pc:sldMk cId="1417813675" sldId="498"/>
        </pc:sldMkLst>
      </pc:sldChg>
      <pc:sldChg chg="del">
        <pc:chgData name="Courtney Cooperman" userId="c38abeb0-158d-4789-b407-f7f0d934d326" providerId="ADAL" clId="{0666EEBB-0DF8-44A5-929B-C5509E5EE65F}" dt="2024-08-19T16:56:04.703" v="0" actId="47"/>
        <pc:sldMkLst>
          <pc:docMk/>
          <pc:sldMk cId="1636243831" sldId="499"/>
        </pc:sldMkLst>
      </pc:sldChg>
      <pc:sldChg chg="del">
        <pc:chgData name="Courtney Cooperman" userId="c38abeb0-158d-4789-b407-f7f0d934d326" providerId="ADAL" clId="{0666EEBB-0DF8-44A5-929B-C5509E5EE65F}" dt="2024-08-19T16:56:55.281" v="24" actId="47"/>
        <pc:sldMkLst>
          <pc:docMk/>
          <pc:sldMk cId="4260365249" sldId="524"/>
        </pc:sldMkLst>
      </pc:sldChg>
      <pc:sldChg chg="del">
        <pc:chgData name="Courtney Cooperman" userId="c38abeb0-158d-4789-b407-f7f0d934d326" providerId="ADAL" clId="{0666EEBB-0DF8-44A5-929B-C5509E5EE65F}" dt="2024-08-21T00:07:09.670" v="790" actId="47"/>
        <pc:sldMkLst>
          <pc:docMk/>
          <pc:sldMk cId="616253583" sldId="531"/>
        </pc:sldMkLst>
      </pc:sldChg>
      <pc:sldChg chg="modSp mod">
        <pc:chgData name="Courtney Cooperman" userId="c38abeb0-158d-4789-b407-f7f0d934d326" providerId="ADAL" clId="{0666EEBB-0DF8-44A5-929B-C5509E5EE65F}" dt="2024-08-19T16:56:26.235" v="22" actId="20577"/>
        <pc:sldMkLst>
          <pc:docMk/>
          <pc:sldMk cId="1520161589" sldId="607"/>
        </pc:sldMkLst>
        <pc:spChg chg="mod">
          <ac:chgData name="Courtney Cooperman" userId="c38abeb0-158d-4789-b407-f7f0d934d326" providerId="ADAL" clId="{0666EEBB-0DF8-44A5-929B-C5509E5EE65F}" dt="2024-08-19T16:56:26.235" v="22" actId="20577"/>
          <ac:spMkLst>
            <pc:docMk/>
            <pc:sldMk cId="1520161589" sldId="607"/>
            <ac:spMk id="6" creationId="{AC4E106D-0804-4145-AE7A-048B385409C1}"/>
          </ac:spMkLst>
        </pc:spChg>
      </pc:sldChg>
      <pc:sldChg chg="modSp add mod">
        <pc:chgData name="Courtney Cooperman" userId="c38abeb0-158d-4789-b407-f7f0d934d326" providerId="ADAL" clId="{0666EEBB-0DF8-44A5-929B-C5509E5EE65F}" dt="2024-08-19T17:06:28.620" v="788" actId="20577"/>
        <pc:sldMkLst>
          <pc:docMk/>
          <pc:sldMk cId="1617984194" sldId="608"/>
        </pc:sldMkLst>
        <pc:spChg chg="mod">
          <ac:chgData name="Courtney Cooperman" userId="c38abeb0-158d-4789-b407-f7f0d934d326" providerId="ADAL" clId="{0666EEBB-0DF8-44A5-929B-C5509E5EE65F}" dt="2024-08-19T17:05:47.431" v="723" actId="20577"/>
          <ac:spMkLst>
            <pc:docMk/>
            <pc:sldMk cId="1617984194" sldId="608"/>
            <ac:spMk id="2" creationId="{24BB16F4-5F1D-3701-79F0-1B08859EB14A}"/>
          </ac:spMkLst>
        </pc:spChg>
        <pc:spChg chg="mod">
          <ac:chgData name="Courtney Cooperman" userId="c38abeb0-158d-4789-b407-f7f0d934d326" providerId="ADAL" clId="{0666EEBB-0DF8-44A5-929B-C5509E5EE65F}" dt="2024-08-19T17:06:28.620" v="788" actId="20577"/>
          <ac:spMkLst>
            <pc:docMk/>
            <pc:sldMk cId="1617984194" sldId="608"/>
            <ac:spMk id="4" creationId="{622A91D5-A6B4-1217-04B2-3BD73ED7E4C8}"/>
          </ac:spMkLst>
        </pc:spChg>
      </pc:sldChg>
      <pc:sldChg chg="modSp add">
        <pc:chgData name="Courtney Cooperman" userId="c38abeb0-158d-4789-b407-f7f0d934d326" providerId="ADAL" clId="{0666EEBB-0DF8-44A5-929B-C5509E5EE65F}" dt="2024-08-21T18:28:17.972" v="802" actId="20577"/>
        <pc:sldMkLst>
          <pc:docMk/>
          <pc:sldMk cId="17790628" sldId="610"/>
        </pc:sldMkLst>
        <pc:graphicFrameChg chg="mod">
          <ac:chgData name="Courtney Cooperman" userId="c38abeb0-158d-4789-b407-f7f0d934d326" providerId="ADAL" clId="{0666EEBB-0DF8-44A5-929B-C5509E5EE65F}" dt="2024-08-21T18:28:17.972" v="802" actId="20577"/>
          <ac:graphicFrameMkLst>
            <pc:docMk/>
            <pc:sldMk cId="17790628" sldId="610"/>
            <ac:graphicFrameMk id="18" creationId="{5F24DBC3-D12E-DD83-3EBD-CBD8AA0D8260}"/>
          </ac:graphicFrameMkLst>
        </pc:graphicFrameChg>
      </pc:sldChg>
      <pc:sldChg chg="add">
        <pc:chgData name="Courtney Cooperman" userId="c38abeb0-158d-4789-b407-f7f0d934d326" providerId="ADAL" clId="{0666EEBB-0DF8-44A5-929B-C5509E5EE65F}" dt="2024-08-19T17:05:39.082" v="685"/>
        <pc:sldMkLst>
          <pc:docMk/>
          <pc:sldMk cId="351700998" sldId="611"/>
        </pc:sldMkLst>
      </pc:sldChg>
      <pc:sldChg chg="modSp add del mod">
        <pc:chgData name="Courtney Cooperman" userId="c38abeb0-158d-4789-b407-f7f0d934d326" providerId="ADAL" clId="{0666EEBB-0DF8-44A5-929B-C5509E5EE65F}" dt="2024-08-19T17:06:42.114" v="789" actId="47"/>
        <pc:sldMkLst>
          <pc:docMk/>
          <pc:sldMk cId="3327445360" sldId="612"/>
        </pc:sldMkLst>
        <pc:spChg chg="mod">
          <ac:chgData name="Courtney Cooperman" userId="c38abeb0-158d-4789-b407-f7f0d934d326" providerId="ADAL" clId="{0666EEBB-0DF8-44A5-929B-C5509E5EE65F}" dt="2024-08-19T17:05:56.821" v="726" actId="27636"/>
          <ac:spMkLst>
            <pc:docMk/>
            <pc:sldMk cId="3327445360" sldId="612"/>
            <ac:spMk id="4" creationId="{622A91D5-A6B4-1217-04B2-3BD73ED7E4C8}"/>
          </ac:spMkLst>
        </pc:spChg>
      </pc:sldChg>
      <pc:sldChg chg="modSp mod">
        <pc:chgData name="Courtney Cooperman" userId="c38abeb0-158d-4789-b407-f7f0d934d326" providerId="ADAL" clId="{0666EEBB-0DF8-44A5-929B-C5509E5EE65F}" dt="2024-08-19T17:02:52.806" v="588" actId="20577"/>
        <pc:sldMkLst>
          <pc:docMk/>
          <pc:sldMk cId="3753643148" sldId="614"/>
        </pc:sldMkLst>
        <pc:spChg chg="mod">
          <ac:chgData name="Courtney Cooperman" userId="c38abeb0-158d-4789-b407-f7f0d934d326" providerId="ADAL" clId="{0666EEBB-0DF8-44A5-929B-C5509E5EE65F}" dt="2024-08-19T17:02:52.806" v="588" actId="20577"/>
          <ac:spMkLst>
            <pc:docMk/>
            <pc:sldMk cId="3753643148" sldId="614"/>
            <ac:spMk id="3" creationId="{BA20E7DF-263B-61BC-4FC0-746E175EA53A}"/>
          </ac:spMkLst>
        </pc:spChg>
      </pc:sldChg>
      <pc:sldChg chg="del">
        <pc:chgData name="Courtney Cooperman" userId="c38abeb0-158d-4789-b407-f7f0d934d326" providerId="ADAL" clId="{0666EEBB-0DF8-44A5-929B-C5509E5EE65F}" dt="2024-08-19T16:56:38.308" v="23" actId="47"/>
        <pc:sldMkLst>
          <pc:docMk/>
          <pc:sldMk cId="127456895" sldId="617"/>
        </pc:sldMkLst>
      </pc:sldChg>
      <pc:sldChg chg="ord">
        <pc:chgData name="Courtney Cooperman" userId="c38abeb0-158d-4789-b407-f7f0d934d326" providerId="ADAL" clId="{0666EEBB-0DF8-44A5-929B-C5509E5EE65F}" dt="2024-08-21T18:38:17.255" v="804"/>
        <pc:sldMkLst>
          <pc:docMk/>
          <pc:sldMk cId="3120103553" sldId="633"/>
        </pc:sldMkLst>
      </pc:sldChg>
      <pc:sldChg chg="modSp mod">
        <pc:chgData name="Courtney Cooperman" userId="c38abeb0-158d-4789-b407-f7f0d934d326" providerId="ADAL" clId="{0666EEBB-0DF8-44A5-929B-C5509E5EE65F}" dt="2024-09-09T19:30:41.808" v="807" actId="1076"/>
        <pc:sldMkLst>
          <pc:docMk/>
          <pc:sldMk cId="646615712" sldId="638"/>
        </pc:sldMkLst>
        <pc:spChg chg="mod">
          <ac:chgData name="Courtney Cooperman" userId="c38abeb0-158d-4789-b407-f7f0d934d326" providerId="ADAL" clId="{0666EEBB-0DF8-44A5-929B-C5509E5EE65F}" dt="2024-09-09T19:30:41.808" v="807" actId="1076"/>
          <ac:spMkLst>
            <pc:docMk/>
            <pc:sldMk cId="646615712" sldId="638"/>
            <ac:spMk id="2" creationId="{24BB16F4-5F1D-3701-79F0-1B08859EB14A}"/>
          </ac:spMkLst>
        </pc:spChg>
        <pc:spChg chg="mod">
          <ac:chgData name="Courtney Cooperman" userId="c38abeb0-158d-4789-b407-f7f0d934d326" providerId="ADAL" clId="{0666EEBB-0DF8-44A5-929B-C5509E5EE65F}" dt="2024-08-19T17:02:18.434" v="559" actId="20577"/>
          <ac:spMkLst>
            <pc:docMk/>
            <pc:sldMk cId="646615712" sldId="638"/>
            <ac:spMk id="5" creationId="{9738BA8E-74D9-E53B-52DA-54875CDA757C}"/>
          </ac:spMkLst>
        </pc:spChg>
      </pc:sldChg>
      <pc:sldChg chg="ord">
        <pc:chgData name="Courtney Cooperman" userId="c38abeb0-158d-4789-b407-f7f0d934d326" providerId="ADAL" clId="{0666EEBB-0DF8-44A5-929B-C5509E5EE65F}" dt="2024-08-19T16:57:11.046" v="26"/>
        <pc:sldMkLst>
          <pc:docMk/>
          <pc:sldMk cId="4169472491" sldId="648"/>
        </pc:sldMkLst>
      </pc:sldChg>
      <pc:sldChg chg="modSp new mod">
        <pc:chgData name="Courtney Cooperman" userId="c38abeb0-158d-4789-b407-f7f0d934d326" providerId="ADAL" clId="{0666EEBB-0DF8-44A5-929B-C5509E5EE65F}" dt="2024-08-19T17:02:02.510" v="485" actId="2711"/>
        <pc:sldMkLst>
          <pc:docMk/>
          <pc:sldMk cId="1757482053" sldId="649"/>
        </pc:sldMkLst>
        <pc:spChg chg="mod">
          <ac:chgData name="Courtney Cooperman" userId="c38abeb0-158d-4789-b407-f7f0d934d326" providerId="ADAL" clId="{0666EEBB-0DF8-44A5-929B-C5509E5EE65F}" dt="2024-08-19T16:57:29.655" v="83" actId="2711"/>
          <ac:spMkLst>
            <pc:docMk/>
            <pc:sldMk cId="1757482053" sldId="649"/>
            <ac:spMk id="2" creationId="{0B9CBA04-3852-3946-925E-9D5E1A2825B0}"/>
          </ac:spMkLst>
        </pc:spChg>
        <pc:spChg chg="mod">
          <ac:chgData name="Courtney Cooperman" userId="c38abeb0-158d-4789-b407-f7f0d934d326" providerId="ADAL" clId="{0666EEBB-0DF8-44A5-929B-C5509E5EE65F}" dt="2024-08-19T17:02:02.510" v="485" actId="2711"/>
          <ac:spMkLst>
            <pc:docMk/>
            <pc:sldMk cId="1757482053" sldId="649"/>
            <ac:spMk id="3" creationId="{3711667F-FC52-4622-B631-DC1C095B2CA1}"/>
          </ac:spMkLst>
        </pc:spChg>
      </pc:sldChg>
      <pc:sldMasterChg chg="del delSldLayout">
        <pc:chgData name="Courtney Cooperman" userId="c38abeb0-158d-4789-b407-f7f0d934d326" providerId="ADAL" clId="{0666EEBB-0DF8-44A5-929B-C5509E5EE65F}" dt="2024-08-19T16:56:09.227" v="1" actId="47"/>
        <pc:sldMasterMkLst>
          <pc:docMk/>
          <pc:sldMasterMk cId="970997201" sldId="2147483672"/>
        </pc:sldMasterMkLst>
        <pc:sldLayoutChg chg="del">
          <pc:chgData name="Courtney Cooperman" userId="c38abeb0-158d-4789-b407-f7f0d934d326" providerId="ADAL" clId="{0666EEBB-0DF8-44A5-929B-C5509E5EE65F}" dt="2024-08-19T16:56:09.227" v="1" actId="47"/>
          <pc:sldLayoutMkLst>
            <pc:docMk/>
            <pc:sldMasterMk cId="970997201" sldId="2147483672"/>
            <pc:sldLayoutMk cId="3048231833" sldId="2147483673"/>
          </pc:sldLayoutMkLst>
        </pc:sldLayoutChg>
        <pc:sldLayoutChg chg="del">
          <pc:chgData name="Courtney Cooperman" userId="c38abeb0-158d-4789-b407-f7f0d934d326" providerId="ADAL" clId="{0666EEBB-0DF8-44A5-929B-C5509E5EE65F}" dt="2024-08-19T16:56:09.227" v="1" actId="47"/>
          <pc:sldLayoutMkLst>
            <pc:docMk/>
            <pc:sldMasterMk cId="970997201" sldId="2147483672"/>
            <pc:sldLayoutMk cId="2060733143" sldId="2147483674"/>
          </pc:sldLayoutMkLst>
        </pc:sldLayoutChg>
        <pc:sldLayoutChg chg="del">
          <pc:chgData name="Courtney Cooperman" userId="c38abeb0-158d-4789-b407-f7f0d934d326" providerId="ADAL" clId="{0666EEBB-0DF8-44A5-929B-C5509E5EE65F}" dt="2024-08-19T16:56:09.227" v="1" actId="47"/>
          <pc:sldLayoutMkLst>
            <pc:docMk/>
            <pc:sldMasterMk cId="970997201" sldId="2147483672"/>
            <pc:sldLayoutMk cId="589820469" sldId="2147483675"/>
          </pc:sldLayoutMkLst>
        </pc:sldLayoutChg>
        <pc:sldLayoutChg chg="del">
          <pc:chgData name="Courtney Cooperman" userId="c38abeb0-158d-4789-b407-f7f0d934d326" providerId="ADAL" clId="{0666EEBB-0DF8-44A5-929B-C5509E5EE65F}" dt="2024-08-19T16:56:09.227" v="1" actId="47"/>
          <pc:sldLayoutMkLst>
            <pc:docMk/>
            <pc:sldMasterMk cId="970997201" sldId="2147483672"/>
            <pc:sldLayoutMk cId="1190104058" sldId="2147483676"/>
          </pc:sldLayoutMkLst>
        </pc:sldLayoutChg>
        <pc:sldLayoutChg chg="del">
          <pc:chgData name="Courtney Cooperman" userId="c38abeb0-158d-4789-b407-f7f0d934d326" providerId="ADAL" clId="{0666EEBB-0DF8-44A5-929B-C5509E5EE65F}" dt="2024-08-19T16:56:09.227" v="1" actId="47"/>
          <pc:sldLayoutMkLst>
            <pc:docMk/>
            <pc:sldMasterMk cId="970997201" sldId="2147483672"/>
            <pc:sldLayoutMk cId="3558290707" sldId="2147483677"/>
          </pc:sldLayoutMkLst>
        </pc:sldLayoutChg>
        <pc:sldLayoutChg chg="del">
          <pc:chgData name="Courtney Cooperman" userId="c38abeb0-158d-4789-b407-f7f0d934d326" providerId="ADAL" clId="{0666EEBB-0DF8-44A5-929B-C5509E5EE65F}" dt="2024-08-19T16:56:09.227" v="1" actId="47"/>
          <pc:sldLayoutMkLst>
            <pc:docMk/>
            <pc:sldMasterMk cId="970997201" sldId="2147483672"/>
            <pc:sldLayoutMk cId="2497684669" sldId="2147483678"/>
          </pc:sldLayoutMkLst>
        </pc:sldLayoutChg>
        <pc:sldLayoutChg chg="del">
          <pc:chgData name="Courtney Cooperman" userId="c38abeb0-158d-4789-b407-f7f0d934d326" providerId="ADAL" clId="{0666EEBB-0DF8-44A5-929B-C5509E5EE65F}" dt="2024-08-19T16:56:09.227" v="1" actId="47"/>
          <pc:sldLayoutMkLst>
            <pc:docMk/>
            <pc:sldMasterMk cId="970997201" sldId="2147483672"/>
            <pc:sldLayoutMk cId="2092454374" sldId="2147483679"/>
          </pc:sldLayoutMkLst>
        </pc:sldLayoutChg>
        <pc:sldLayoutChg chg="del">
          <pc:chgData name="Courtney Cooperman" userId="c38abeb0-158d-4789-b407-f7f0d934d326" providerId="ADAL" clId="{0666EEBB-0DF8-44A5-929B-C5509E5EE65F}" dt="2024-08-19T16:56:09.227" v="1" actId="47"/>
          <pc:sldLayoutMkLst>
            <pc:docMk/>
            <pc:sldMasterMk cId="970997201" sldId="2147483672"/>
            <pc:sldLayoutMk cId="2988076242" sldId="2147483680"/>
          </pc:sldLayoutMkLst>
        </pc:sldLayoutChg>
        <pc:sldLayoutChg chg="del">
          <pc:chgData name="Courtney Cooperman" userId="c38abeb0-158d-4789-b407-f7f0d934d326" providerId="ADAL" clId="{0666EEBB-0DF8-44A5-929B-C5509E5EE65F}" dt="2024-08-19T16:56:09.227" v="1" actId="47"/>
          <pc:sldLayoutMkLst>
            <pc:docMk/>
            <pc:sldMasterMk cId="970997201" sldId="2147483672"/>
            <pc:sldLayoutMk cId="3675914034" sldId="2147483681"/>
          </pc:sldLayoutMkLst>
        </pc:sldLayoutChg>
        <pc:sldLayoutChg chg="del">
          <pc:chgData name="Courtney Cooperman" userId="c38abeb0-158d-4789-b407-f7f0d934d326" providerId="ADAL" clId="{0666EEBB-0DF8-44A5-929B-C5509E5EE65F}" dt="2024-08-19T16:56:09.227" v="1" actId="47"/>
          <pc:sldLayoutMkLst>
            <pc:docMk/>
            <pc:sldMasterMk cId="970997201" sldId="2147483672"/>
            <pc:sldLayoutMk cId="2665440401" sldId="2147483682"/>
          </pc:sldLayoutMkLst>
        </pc:sldLayoutChg>
        <pc:sldLayoutChg chg="del">
          <pc:chgData name="Courtney Cooperman" userId="c38abeb0-158d-4789-b407-f7f0d934d326" providerId="ADAL" clId="{0666EEBB-0DF8-44A5-929B-C5509E5EE65F}" dt="2024-08-19T16:56:09.227" v="1" actId="47"/>
          <pc:sldLayoutMkLst>
            <pc:docMk/>
            <pc:sldMasterMk cId="970997201" sldId="2147483672"/>
            <pc:sldLayoutMk cId="1319408863" sldId="2147483683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F00E7-5943-427F-B92A-F5E0FA68183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812CE8-8F75-4CCF-9586-B1DCD3FF05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venir Next LT Pro" panose="020B0504020202020204" pitchFamily="34" charset="0"/>
            </a:rPr>
            <a:t>Share nonpartisan voter and election resources with residents</a:t>
          </a:r>
        </a:p>
      </dgm:t>
    </dgm:pt>
    <dgm:pt modelId="{C6E6C064-034C-4CD3-A1D3-A377D5198993}" type="parTrans" cxnId="{9AD9DE15-01C2-4C58-AFD5-CB2971B7B7D6}">
      <dgm:prSet/>
      <dgm:spPr/>
      <dgm:t>
        <a:bodyPr/>
        <a:lstStyle/>
        <a:p>
          <a:endParaRPr lang="en-US"/>
        </a:p>
      </dgm:t>
    </dgm:pt>
    <dgm:pt modelId="{C282006C-1998-4918-888E-1BA4C28A64C5}" type="sibTrans" cxnId="{9AD9DE15-01C2-4C58-AFD5-CB2971B7B7D6}">
      <dgm:prSet/>
      <dgm:spPr/>
      <dgm:t>
        <a:bodyPr/>
        <a:lstStyle/>
        <a:p>
          <a:endParaRPr lang="en-US"/>
        </a:p>
      </dgm:t>
    </dgm:pt>
    <dgm:pt modelId="{B6DB7DC4-6D43-45E3-B846-16F8065E25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venir Next LT Pro" panose="020B0504020202020204" pitchFamily="34" charset="0"/>
            </a:rPr>
            <a:t>Permit use of community space to hold meetings, nonpartisan candidate forums, and voter registration</a:t>
          </a:r>
        </a:p>
      </dgm:t>
    </dgm:pt>
    <dgm:pt modelId="{6E7C665B-16BE-476A-B9AB-65CAF017F480}" type="parTrans" cxnId="{09245685-337F-4B66-AA32-2572EF707238}">
      <dgm:prSet/>
      <dgm:spPr/>
      <dgm:t>
        <a:bodyPr/>
        <a:lstStyle/>
        <a:p>
          <a:endParaRPr lang="en-US"/>
        </a:p>
      </dgm:t>
    </dgm:pt>
    <dgm:pt modelId="{9E63B324-D693-4D67-AEF7-B8D1D7E0CF46}" type="sibTrans" cxnId="{09245685-337F-4B66-AA32-2572EF707238}">
      <dgm:prSet/>
      <dgm:spPr/>
      <dgm:t>
        <a:bodyPr/>
        <a:lstStyle/>
        <a:p>
          <a:endParaRPr lang="en-US"/>
        </a:p>
      </dgm:t>
    </dgm:pt>
    <dgm:pt modelId="{6148E4B9-BE17-4EE9-AA31-B7FAD7D66B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venir Next LT Pro" panose="020B0504020202020204" pitchFamily="34" charset="0"/>
            </a:rPr>
            <a:t>Collaborate with local election administrators to use space for voter drop boxes and voting sites</a:t>
          </a:r>
        </a:p>
      </dgm:t>
    </dgm:pt>
    <dgm:pt modelId="{32110322-4FEB-43BA-B647-F623316270E8}" type="parTrans" cxnId="{92128CAC-4C49-46FB-AFD8-5A944B328B4B}">
      <dgm:prSet/>
      <dgm:spPr/>
      <dgm:t>
        <a:bodyPr/>
        <a:lstStyle/>
        <a:p>
          <a:endParaRPr lang="en-US"/>
        </a:p>
      </dgm:t>
    </dgm:pt>
    <dgm:pt modelId="{66123E61-225B-4A61-96A2-BF652D48A86F}" type="sibTrans" cxnId="{92128CAC-4C49-46FB-AFD8-5A944B328B4B}">
      <dgm:prSet/>
      <dgm:spPr/>
      <dgm:t>
        <a:bodyPr/>
        <a:lstStyle/>
        <a:p>
          <a:endParaRPr lang="en-US"/>
        </a:p>
      </dgm:t>
    </dgm:pt>
    <dgm:pt modelId="{AF5A216D-43A5-43AD-9970-3AA9266C1515}">
      <dgm:prSet/>
      <dgm:spPr>
        <a:solidFill>
          <a:srgbClr val="C3F9BD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venir Next LT Pro" panose="020B0504020202020204" pitchFamily="34" charset="0"/>
            </a:rPr>
            <a:t>PHAs: documentation of residence; apply to operate as voter registration agency; make forms available, accept and transmit completed forms, run PHA-initiated voter registration drives (where permitted by state law)</a:t>
          </a:r>
        </a:p>
      </dgm:t>
    </dgm:pt>
    <dgm:pt modelId="{8839C8A3-5DAB-454A-A8D2-CC807EA90EF7}" type="parTrans" cxnId="{59307F38-7255-4397-8067-4A1E721891BF}">
      <dgm:prSet/>
      <dgm:spPr/>
      <dgm:t>
        <a:bodyPr/>
        <a:lstStyle/>
        <a:p>
          <a:endParaRPr lang="en-US"/>
        </a:p>
      </dgm:t>
    </dgm:pt>
    <dgm:pt modelId="{4311BAEB-21A8-4BA9-85F3-C8450F87E9D7}" type="sibTrans" cxnId="{59307F38-7255-4397-8067-4A1E721891BF}">
      <dgm:prSet/>
      <dgm:spPr/>
      <dgm:t>
        <a:bodyPr/>
        <a:lstStyle/>
        <a:p>
          <a:endParaRPr lang="en-US"/>
        </a:p>
      </dgm:t>
    </dgm:pt>
    <dgm:pt modelId="{E123F566-0798-4317-8C68-601BB27F13A4}" type="pres">
      <dgm:prSet presAssocID="{E9CF00E7-5943-427F-B92A-F5E0FA68183C}" presName="root" presStyleCnt="0">
        <dgm:presLayoutVars>
          <dgm:dir/>
          <dgm:resizeHandles val="exact"/>
        </dgm:presLayoutVars>
      </dgm:prSet>
      <dgm:spPr/>
    </dgm:pt>
    <dgm:pt modelId="{C37A965F-690D-4C94-843A-3356DE259FD2}" type="pres">
      <dgm:prSet presAssocID="{A9812CE8-8F75-4CCF-9586-B1DCD3FF05DC}" presName="compNode" presStyleCnt="0"/>
      <dgm:spPr/>
    </dgm:pt>
    <dgm:pt modelId="{9EEB5DC0-7A63-495E-A98D-3D9752774999}" type="pres">
      <dgm:prSet presAssocID="{A9812CE8-8F75-4CCF-9586-B1DCD3FF05DC}" presName="bgRect" presStyleLbl="bgShp" presStyleIdx="0" presStyleCnt="4" custLinFactNeighborY="-197"/>
      <dgm:spPr>
        <a:solidFill>
          <a:srgbClr val="C3F9BD"/>
        </a:solidFill>
      </dgm:spPr>
    </dgm:pt>
    <dgm:pt modelId="{6306727D-4130-4522-8EAC-38617419E45D}" type="pres">
      <dgm:prSet presAssocID="{A9812CE8-8F75-4CCF-9586-B1DCD3FF05D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F2D226D7-0A03-4BBE-8612-BC5669F6759E}" type="pres">
      <dgm:prSet presAssocID="{A9812CE8-8F75-4CCF-9586-B1DCD3FF05DC}" presName="spaceRect" presStyleCnt="0"/>
      <dgm:spPr/>
    </dgm:pt>
    <dgm:pt modelId="{3284E022-1DFE-4B84-8F2C-8E68A8F129BD}" type="pres">
      <dgm:prSet presAssocID="{A9812CE8-8F75-4CCF-9586-B1DCD3FF05DC}" presName="parTx" presStyleLbl="revTx" presStyleIdx="0" presStyleCnt="4">
        <dgm:presLayoutVars>
          <dgm:chMax val="0"/>
          <dgm:chPref val="0"/>
        </dgm:presLayoutVars>
      </dgm:prSet>
      <dgm:spPr/>
    </dgm:pt>
    <dgm:pt modelId="{4E3114C9-9A98-445A-B434-3C327E885FCD}" type="pres">
      <dgm:prSet presAssocID="{C282006C-1998-4918-888E-1BA4C28A64C5}" presName="sibTrans" presStyleCnt="0"/>
      <dgm:spPr/>
    </dgm:pt>
    <dgm:pt modelId="{705FEF4A-A430-42C8-9EC9-CB18DED951EA}" type="pres">
      <dgm:prSet presAssocID="{B6DB7DC4-6D43-45E3-B846-16F8065E25C4}" presName="compNode" presStyleCnt="0"/>
      <dgm:spPr/>
    </dgm:pt>
    <dgm:pt modelId="{5A4B3D18-8E7F-4A48-BD3F-0A02D6A91A11}" type="pres">
      <dgm:prSet presAssocID="{B6DB7DC4-6D43-45E3-B846-16F8065E25C4}" presName="bgRect" presStyleLbl="bgShp" presStyleIdx="1" presStyleCnt="4" custLinFactNeighborY="-1181"/>
      <dgm:spPr>
        <a:solidFill>
          <a:srgbClr val="C3F9BD"/>
        </a:solidFill>
      </dgm:spPr>
    </dgm:pt>
    <dgm:pt modelId="{72484DB6-59A3-4300-9C0B-BCD172836F92}" type="pres">
      <dgm:prSet presAssocID="{B6DB7DC4-6D43-45E3-B846-16F8065E25C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244F9BF-47FE-43A1-A302-E524957E258D}" type="pres">
      <dgm:prSet presAssocID="{B6DB7DC4-6D43-45E3-B846-16F8065E25C4}" presName="spaceRect" presStyleCnt="0"/>
      <dgm:spPr/>
    </dgm:pt>
    <dgm:pt modelId="{6A5FCFE7-EB4A-47D4-811B-98CD18146E98}" type="pres">
      <dgm:prSet presAssocID="{B6DB7DC4-6D43-45E3-B846-16F8065E25C4}" presName="parTx" presStyleLbl="revTx" presStyleIdx="1" presStyleCnt="4">
        <dgm:presLayoutVars>
          <dgm:chMax val="0"/>
          <dgm:chPref val="0"/>
        </dgm:presLayoutVars>
      </dgm:prSet>
      <dgm:spPr/>
    </dgm:pt>
    <dgm:pt modelId="{6FA45F25-A132-4321-8239-C28DF02B23E8}" type="pres">
      <dgm:prSet presAssocID="{9E63B324-D693-4D67-AEF7-B8D1D7E0CF46}" presName="sibTrans" presStyleCnt="0"/>
      <dgm:spPr/>
    </dgm:pt>
    <dgm:pt modelId="{C633FB45-1015-419A-AB57-70B350570772}" type="pres">
      <dgm:prSet presAssocID="{6148E4B9-BE17-4EE9-AA31-B7FAD7D66B1F}" presName="compNode" presStyleCnt="0"/>
      <dgm:spPr/>
    </dgm:pt>
    <dgm:pt modelId="{5A6C7043-C3D2-43CE-990D-1B139F00CEBA}" type="pres">
      <dgm:prSet presAssocID="{6148E4B9-BE17-4EE9-AA31-B7FAD7D66B1F}" presName="bgRect" presStyleLbl="bgShp" presStyleIdx="2" presStyleCnt="4"/>
      <dgm:spPr>
        <a:solidFill>
          <a:srgbClr val="C3F9BD"/>
        </a:solidFill>
      </dgm:spPr>
    </dgm:pt>
    <dgm:pt modelId="{3F47C2A1-E7B7-4FBC-8B25-6252E8B53192}" type="pres">
      <dgm:prSet presAssocID="{6148E4B9-BE17-4EE9-AA31-B7FAD7D66B1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A0AA8F1-AAD3-49DC-A4C1-D52851B39EC6}" type="pres">
      <dgm:prSet presAssocID="{6148E4B9-BE17-4EE9-AA31-B7FAD7D66B1F}" presName="spaceRect" presStyleCnt="0"/>
      <dgm:spPr/>
    </dgm:pt>
    <dgm:pt modelId="{1C57A16A-44E3-4934-B46B-C42444FF211F}" type="pres">
      <dgm:prSet presAssocID="{6148E4B9-BE17-4EE9-AA31-B7FAD7D66B1F}" presName="parTx" presStyleLbl="revTx" presStyleIdx="2" presStyleCnt="4">
        <dgm:presLayoutVars>
          <dgm:chMax val="0"/>
          <dgm:chPref val="0"/>
        </dgm:presLayoutVars>
      </dgm:prSet>
      <dgm:spPr/>
    </dgm:pt>
    <dgm:pt modelId="{1E7E6585-864E-4C99-9C5F-89342B3194AA}" type="pres">
      <dgm:prSet presAssocID="{66123E61-225B-4A61-96A2-BF652D48A86F}" presName="sibTrans" presStyleCnt="0"/>
      <dgm:spPr/>
    </dgm:pt>
    <dgm:pt modelId="{AA5A122C-55C5-4A04-A6C6-69E2E247D489}" type="pres">
      <dgm:prSet presAssocID="{AF5A216D-43A5-43AD-9970-3AA9266C1515}" presName="compNode" presStyleCnt="0"/>
      <dgm:spPr/>
    </dgm:pt>
    <dgm:pt modelId="{2B43F7D6-4E9D-4264-8728-EE3089F0A7A4}" type="pres">
      <dgm:prSet presAssocID="{AF5A216D-43A5-43AD-9970-3AA9266C1515}" presName="bgRect" presStyleLbl="bgShp" presStyleIdx="3" presStyleCnt="4"/>
      <dgm:spPr/>
    </dgm:pt>
    <dgm:pt modelId="{A763A9A0-E449-435B-8672-A85FF893C8C5}" type="pres">
      <dgm:prSet presAssocID="{AF5A216D-43A5-43AD-9970-3AA9266C151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1 outline"/>
        </a:ext>
      </dgm:extLst>
    </dgm:pt>
    <dgm:pt modelId="{737D4142-D8E2-4875-9476-41E5DA009D0C}" type="pres">
      <dgm:prSet presAssocID="{AF5A216D-43A5-43AD-9970-3AA9266C1515}" presName="spaceRect" presStyleCnt="0"/>
      <dgm:spPr/>
    </dgm:pt>
    <dgm:pt modelId="{DE937C73-1652-473E-8CDB-BB639FED76A7}" type="pres">
      <dgm:prSet presAssocID="{AF5A216D-43A5-43AD-9970-3AA9266C151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AD9DE15-01C2-4C58-AFD5-CB2971B7B7D6}" srcId="{E9CF00E7-5943-427F-B92A-F5E0FA68183C}" destId="{A9812CE8-8F75-4CCF-9586-B1DCD3FF05DC}" srcOrd="0" destOrd="0" parTransId="{C6E6C064-034C-4CD3-A1D3-A377D5198993}" sibTransId="{C282006C-1998-4918-888E-1BA4C28A64C5}"/>
    <dgm:cxn modelId="{59307F38-7255-4397-8067-4A1E721891BF}" srcId="{E9CF00E7-5943-427F-B92A-F5E0FA68183C}" destId="{AF5A216D-43A5-43AD-9970-3AA9266C1515}" srcOrd="3" destOrd="0" parTransId="{8839C8A3-5DAB-454A-A8D2-CC807EA90EF7}" sibTransId="{4311BAEB-21A8-4BA9-85F3-C8450F87E9D7}"/>
    <dgm:cxn modelId="{1E687443-E8E5-4F0E-B56B-5A24947270EE}" type="presOf" srcId="{AF5A216D-43A5-43AD-9970-3AA9266C1515}" destId="{DE937C73-1652-473E-8CDB-BB639FED76A7}" srcOrd="0" destOrd="0" presId="urn:microsoft.com/office/officeart/2018/2/layout/IconVerticalSolidList"/>
    <dgm:cxn modelId="{FFB63175-DE2D-413F-9CCC-23738202DAF5}" type="presOf" srcId="{A9812CE8-8F75-4CCF-9586-B1DCD3FF05DC}" destId="{3284E022-1DFE-4B84-8F2C-8E68A8F129BD}" srcOrd="0" destOrd="0" presId="urn:microsoft.com/office/officeart/2018/2/layout/IconVerticalSolidList"/>
    <dgm:cxn modelId="{09245685-337F-4B66-AA32-2572EF707238}" srcId="{E9CF00E7-5943-427F-B92A-F5E0FA68183C}" destId="{B6DB7DC4-6D43-45E3-B846-16F8065E25C4}" srcOrd="1" destOrd="0" parTransId="{6E7C665B-16BE-476A-B9AB-65CAF017F480}" sibTransId="{9E63B324-D693-4D67-AEF7-B8D1D7E0CF46}"/>
    <dgm:cxn modelId="{92128CAC-4C49-46FB-AFD8-5A944B328B4B}" srcId="{E9CF00E7-5943-427F-B92A-F5E0FA68183C}" destId="{6148E4B9-BE17-4EE9-AA31-B7FAD7D66B1F}" srcOrd="2" destOrd="0" parTransId="{32110322-4FEB-43BA-B647-F623316270E8}" sibTransId="{66123E61-225B-4A61-96A2-BF652D48A86F}"/>
    <dgm:cxn modelId="{9691A1D5-4B08-4EC5-801B-522779EE7034}" type="presOf" srcId="{6148E4B9-BE17-4EE9-AA31-B7FAD7D66B1F}" destId="{1C57A16A-44E3-4934-B46B-C42444FF211F}" srcOrd="0" destOrd="0" presId="urn:microsoft.com/office/officeart/2018/2/layout/IconVerticalSolidList"/>
    <dgm:cxn modelId="{67A8C8D9-3C21-44D7-AC5D-CD752A9F3EF2}" type="presOf" srcId="{B6DB7DC4-6D43-45E3-B846-16F8065E25C4}" destId="{6A5FCFE7-EB4A-47D4-811B-98CD18146E98}" srcOrd="0" destOrd="0" presId="urn:microsoft.com/office/officeart/2018/2/layout/IconVerticalSolidList"/>
    <dgm:cxn modelId="{3099BAF4-B0F4-419C-A1C1-25A34B078492}" type="presOf" srcId="{E9CF00E7-5943-427F-B92A-F5E0FA68183C}" destId="{E123F566-0798-4317-8C68-601BB27F13A4}" srcOrd="0" destOrd="0" presId="urn:microsoft.com/office/officeart/2018/2/layout/IconVerticalSolidList"/>
    <dgm:cxn modelId="{DA4B1AC3-205A-4987-BB42-CA657EB68067}" type="presParOf" srcId="{E123F566-0798-4317-8C68-601BB27F13A4}" destId="{C37A965F-690D-4C94-843A-3356DE259FD2}" srcOrd="0" destOrd="0" presId="urn:microsoft.com/office/officeart/2018/2/layout/IconVerticalSolidList"/>
    <dgm:cxn modelId="{4B16059F-E052-461F-8FF8-023CC1DE4764}" type="presParOf" srcId="{C37A965F-690D-4C94-843A-3356DE259FD2}" destId="{9EEB5DC0-7A63-495E-A98D-3D9752774999}" srcOrd="0" destOrd="0" presId="urn:microsoft.com/office/officeart/2018/2/layout/IconVerticalSolidList"/>
    <dgm:cxn modelId="{BA2EC095-065E-48EE-8B45-0E0B2759C9EA}" type="presParOf" srcId="{C37A965F-690D-4C94-843A-3356DE259FD2}" destId="{6306727D-4130-4522-8EAC-38617419E45D}" srcOrd="1" destOrd="0" presId="urn:microsoft.com/office/officeart/2018/2/layout/IconVerticalSolidList"/>
    <dgm:cxn modelId="{589909C2-5A8D-4CDE-9B3B-786571F0AEBC}" type="presParOf" srcId="{C37A965F-690D-4C94-843A-3356DE259FD2}" destId="{F2D226D7-0A03-4BBE-8612-BC5669F6759E}" srcOrd="2" destOrd="0" presId="urn:microsoft.com/office/officeart/2018/2/layout/IconVerticalSolidList"/>
    <dgm:cxn modelId="{A16CD8A0-362C-4826-B763-63A2DECC252B}" type="presParOf" srcId="{C37A965F-690D-4C94-843A-3356DE259FD2}" destId="{3284E022-1DFE-4B84-8F2C-8E68A8F129BD}" srcOrd="3" destOrd="0" presId="urn:microsoft.com/office/officeart/2018/2/layout/IconVerticalSolidList"/>
    <dgm:cxn modelId="{8A35A538-D36B-48CE-A933-BB900F3018A0}" type="presParOf" srcId="{E123F566-0798-4317-8C68-601BB27F13A4}" destId="{4E3114C9-9A98-445A-B434-3C327E885FCD}" srcOrd="1" destOrd="0" presId="urn:microsoft.com/office/officeart/2018/2/layout/IconVerticalSolidList"/>
    <dgm:cxn modelId="{ECC5E3C6-5040-42F6-A5FD-B294E2234B5F}" type="presParOf" srcId="{E123F566-0798-4317-8C68-601BB27F13A4}" destId="{705FEF4A-A430-42C8-9EC9-CB18DED951EA}" srcOrd="2" destOrd="0" presId="urn:microsoft.com/office/officeart/2018/2/layout/IconVerticalSolidList"/>
    <dgm:cxn modelId="{0C34B874-9A6C-4A00-B763-E1AA25DB1EA5}" type="presParOf" srcId="{705FEF4A-A430-42C8-9EC9-CB18DED951EA}" destId="{5A4B3D18-8E7F-4A48-BD3F-0A02D6A91A11}" srcOrd="0" destOrd="0" presId="urn:microsoft.com/office/officeart/2018/2/layout/IconVerticalSolidList"/>
    <dgm:cxn modelId="{9443DAAA-5749-417E-B7CA-99D1A63B9593}" type="presParOf" srcId="{705FEF4A-A430-42C8-9EC9-CB18DED951EA}" destId="{72484DB6-59A3-4300-9C0B-BCD172836F92}" srcOrd="1" destOrd="0" presId="urn:microsoft.com/office/officeart/2018/2/layout/IconVerticalSolidList"/>
    <dgm:cxn modelId="{2220795F-A353-4F4C-9F80-5240495D2539}" type="presParOf" srcId="{705FEF4A-A430-42C8-9EC9-CB18DED951EA}" destId="{0244F9BF-47FE-43A1-A302-E524957E258D}" srcOrd="2" destOrd="0" presId="urn:microsoft.com/office/officeart/2018/2/layout/IconVerticalSolidList"/>
    <dgm:cxn modelId="{EC3E59E0-C9B3-4B14-8197-A58C783F2564}" type="presParOf" srcId="{705FEF4A-A430-42C8-9EC9-CB18DED951EA}" destId="{6A5FCFE7-EB4A-47D4-811B-98CD18146E98}" srcOrd="3" destOrd="0" presId="urn:microsoft.com/office/officeart/2018/2/layout/IconVerticalSolidList"/>
    <dgm:cxn modelId="{38A8E594-DB05-45B7-9B27-A2BDC64A1795}" type="presParOf" srcId="{E123F566-0798-4317-8C68-601BB27F13A4}" destId="{6FA45F25-A132-4321-8239-C28DF02B23E8}" srcOrd="3" destOrd="0" presId="urn:microsoft.com/office/officeart/2018/2/layout/IconVerticalSolidList"/>
    <dgm:cxn modelId="{EB075CCF-3B2A-4344-9D3D-61655F10842E}" type="presParOf" srcId="{E123F566-0798-4317-8C68-601BB27F13A4}" destId="{C633FB45-1015-419A-AB57-70B350570772}" srcOrd="4" destOrd="0" presId="urn:microsoft.com/office/officeart/2018/2/layout/IconVerticalSolidList"/>
    <dgm:cxn modelId="{96BA521C-62CE-4CF6-8A06-43AAC43CD098}" type="presParOf" srcId="{C633FB45-1015-419A-AB57-70B350570772}" destId="{5A6C7043-C3D2-43CE-990D-1B139F00CEBA}" srcOrd="0" destOrd="0" presId="urn:microsoft.com/office/officeart/2018/2/layout/IconVerticalSolidList"/>
    <dgm:cxn modelId="{3E098589-94B1-40B5-B524-BD804CD8E352}" type="presParOf" srcId="{C633FB45-1015-419A-AB57-70B350570772}" destId="{3F47C2A1-E7B7-4FBC-8B25-6252E8B53192}" srcOrd="1" destOrd="0" presId="urn:microsoft.com/office/officeart/2018/2/layout/IconVerticalSolidList"/>
    <dgm:cxn modelId="{C23A0F01-5F04-4290-B4F7-C5D16CDFA730}" type="presParOf" srcId="{C633FB45-1015-419A-AB57-70B350570772}" destId="{EA0AA8F1-AAD3-49DC-A4C1-D52851B39EC6}" srcOrd="2" destOrd="0" presId="urn:microsoft.com/office/officeart/2018/2/layout/IconVerticalSolidList"/>
    <dgm:cxn modelId="{47B1D80E-3732-4250-88A4-6D3D70D2C037}" type="presParOf" srcId="{C633FB45-1015-419A-AB57-70B350570772}" destId="{1C57A16A-44E3-4934-B46B-C42444FF211F}" srcOrd="3" destOrd="0" presId="urn:microsoft.com/office/officeart/2018/2/layout/IconVerticalSolidList"/>
    <dgm:cxn modelId="{0A63ADC2-31AC-4BE4-9AE0-CE11D774E91C}" type="presParOf" srcId="{E123F566-0798-4317-8C68-601BB27F13A4}" destId="{1E7E6585-864E-4C99-9C5F-89342B3194AA}" srcOrd="5" destOrd="0" presId="urn:microsoft.com/office/officeart/2018/2/layout/IconVerticalSolidList"/>
    <dgm:cxn modelId="{C0865545-531D-43C0-93D7-C3D45641EEB2}" type="presParOf" srcId="{E123F566-0798-4317-8C68-601BB27F13A4}" destId="{AA5A122C-55C5-4A04-A6C6-69E2E247D489}" srcOrd="6" destOrd="0" presId="urn:microsoft.com/office/officeart/2018/2/layout/IconVerticalSolidList"/>
    <dgm:cxn modelId="{200F119A-37C8-4C9A-8895-CD151421AB57}" type="presParOf" srcId="{AA5A122C-55C5-4A04-A6C6-69E2E247D489}" destId="{2B43F7D6-4E9D-4264-8728-EE3089F0A7A4}" srcOrd="0" destOrd="0" presId="urn:microsoft.com/office/officeart/2018/2/layout/IconVerticalSolidList"/>
    <dgm:cxn modelId="{D7E63BA3-C0D1-4ECE-866C-D014E154D83F}" type="presParOf" srcId="{AA5A122C-55C5-4A04-A6C6-69E2E247D489}" destId="{A763A9A0-E449-435B-8672-A85FF893C8C5}" srcOrd="1" destOrd="0" presId="urn:microsoft.com/office/officeart/2018/2/layout/IconVerticalSolidList"/>
    <dgm:cxn modelId="{9662E36C-6BC6-4BAA-9AB9-9EEE42C84BF2}" type="presParOf" srcId="{AA5A122C-55C5-4A04-A6C6-69E2E247D489}" destId="{737D4142-D8E2-4875-9476-41E5DA009D0C}" srcOrd="2" destOrd="0" presId="urn:microsoft.com/office/officeart/2018/2/layout/IconVerticalSolidList"/>
    <dgm:cxn modelId="{73F543B3-76F4-42D1-9AE6-C346DD0DFC97}" type="presParOf" srcId="{AA5A122C-55C5-4A04-A6C6-69E2E247D489}" destId="{DE937C73-1652-473E-8CDB-BB639FED76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ADE730-AB0C-4177-850D-B0961AB678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849D65-3F11-42E1-BB03-26AC80321F29}">
      <dgm:prSet custT="1"/>
      <dgm:spPr>
        <a:solidFill>
          <a:schemeClr val="accent4"/>
        </a:solidFill>
      </dgm:spPr>
      <dgm:t>
        <a:bodyPr/>
        <a:lstStyle/>
        <a:p>
          <a:r>
            <a:rPr lang="en-US" sz="3600" b="1" dirty="0">
              <a:latin typeface="Avenir Next LT Pro" panose="020B0504020202020204" pitchFamily="34" charset="0"/>
            </a:rPr>
            <a:t>Partisanship!!! </a:t>
          </a:r>
        </a:p>
      </dgm:t>
    </dgm:pt>
    <dgm:pt modelId="{1AAEBF60-3F62-4703-92DF-374ABF063CAA}" type="parTrans" cxnId="{244A335F-97E3-47AD-B0B0-4CA0B86D6258}">
      <dgm:prSet/>
      <dgm:spPr/>
      <dgm:t>
        <a:bodyPr/>
        <a:lstStyle/>
        <a:p>
          <a:endParaRPr lang="en-US"/>
        </a:p>
      </dgm:t>
    </dgm:pt>
    <dgm:pt modelId="{EAAEBF0D-1A48-491C-8F90-5817C53B18A5}" type="sibTrans" cxnId="{244A335F-97E3-47AD-B0B0-4CA0B86D6258}">
      <dgm:prSet/>
      <dgm:spPr/>
      <dgm:t>
        <a:bodyPr/>
        <a:lstStyle/>
        <a:p>
          <a:endParaRPr lang="en-US"/>
        </a:p>
      </dgm:t>
    </dgm:pt>
    <dgm:pt modelId="{1FDAF5AC-BB88-4DE4-BBA2-7B4B43E999BA}">
      <dgm:prSet/>
      <dgm:spPr/>
      <dgm:t>
        <a:bodyPr/>
        <a:lstStyle/>
        <a:p>
          <a:r>
            <a:rPr lang="en-US" dirty="0">
              <a:latin typeface="Avenir Next LT Pro" panose="020B0504020202020204" pitchFamily="34" charset="0"/>
            </a:rPr>
            <a:t>Favoring one candidate over another. This includes inviting one candidate to a forum without providing the equal opportunity for others to attend</a:t>
          </a:r>
        </a:p>
      </dgm:t>
    </dgm:pt>
    <dgm:pt modelId="{4B832AF7-AEBD-4594-B42D-9595DD84C1C5}" type="parTrans" cxnId="{ABCAD007-F649-4647-83A9-DE07E233FF7C}">
      <dgm:prSet/>
      <dgm:spPr/>
      <dgm:t>
        <a:bodyPr/>
        <a:lstStyle/>
        <a:p>
          <a:endParaRPr lang="en-US"/>
        </a:p>
      </dgm:t>
    </dgm:pt>
    <dgm:pt modelId="{CEA4DAF1-AFE5-49CA-BC46-C4226A182F4D}" type="sibTrans" cxnId="{ABCAD007-F649-4647-83A9-DE07E233FF7C}">
      <dgm:prSet/>
      <dgm:spPr/>
      <dgm:t>
        <a:bodyPr/>
        <a:lstStyle/>
        <a:p>
          <a:endParaRPr lang="en-US"/>
        </a:p>
      </dgm:t>
    </dgm:pt>
    <dgm:pt modelId="{165DE3B8-943F-462B-ABD9-4D078ECAFFC5}">
      <dgm:prSet/>
      <dgm:spPr/>
      <dgm:t>
        <a:bodyPr/>
        <a:lstStyle/>
        <a:p>
          <a:r>
            <a:rPr lang="en-US" dirty="0">
              <a:latin typeface="Avenir Next LT Pro" panose="020B0504020202020204" pitchFamily="34" charset="0"/>
            </a:rPr>
            <a:t>Tying voter registration to the electoral prospects of any party/candidate</a:t>
          </a:r>
        </a:p>
      </dgm:t>
    </dgm:pt>
    <dgm:pt modelId="{607AA8A1-E582-4CDB-B5E1-3EB7A441A567}" type="parTrans" cxnId="{310E4CEE-C8A7-48FD-A5C9-8C8C495A10A8}">
      <dgm:prSet/>
      <dgm:spPr/>
      <dgm:t>
        <a:bodyPr/>
        <a:lstStyle/>
        <a:p>
          <a:endParaRPr lang="en-US"/>
        </a:p>
      </dgm:t>
    </dgm:pt>
    <dgm:pt modelId="{C3D238E1-A4E0-41F1-A7DC-73ADFA2CE6DA}" type="sibTrans" cxnId="{310E4CEE-C8A7-48FD-A5C9-8C8C495A10A8}">
      <dgm:prSet/>
      <dgm:spPr/>
      <dgm:t>
        <a:bodyPr/>
        <a:lstStyle/>
        <a:p>
          <a:endParaRPr lang="en-US"/>
        </a:p>
      </dgm:t>
    </dgm:pt>
    <dgm:pt modelId="{2ED3ADDA-CE47-4F6A-A363-C21802427E08}">
      <dgm:prSet/>
      <dgm:spPr/>
      <dgm:t>
        <a:bodyPr/>
        <a:lstStyle/>
        <a:p>
          <a:r>
            <a:rPr lang="en-US" dirty="0">
              <a:latin typeface="Avenir Next LT Pro" panose="020B0504020202020204" pitchFamily="34" charset="0"/>
            </a:rPr>
            <a:t>Use of facilities for partisan activities (ex: phonebank for a candidate, rather than nonpartisan get-out-the-vote)</a:t>
          </a:r>
        </a:p>
      </dgm:t>
    </dgm:pt>
    <dgm:pt modelId="{6C3AFFC4-042D-4EC3-BA59-A72ED85C460F}" type="parTrans" cxnId="{D38C418B-B159-4AA5-BA45-E490F8AD4EF8}">
      <dgm:prSet/>
      <dgm:spPr/>
      <dgm:t>
        <a:bodyPr/>
        <a:lstStyle/>
        <a:p>
          <a:endParaRPr lang="en-US"/>
        </a:p>
      </dgm:t>
    </dgm:pt>
    <dgm:pt modelId="{AD4649F0-D2E6-4FE3-9DA6-7C272E4D6E26}" type="sibTrans" cxnId="{D38C418B-B159-4AA5-BA45-E490F8AD4EF8}">
      <dgm:prSet/>
      <dgm:spPr/>
      <dgm:t>
        <a:bodyPr/>
        <a:lstStyle/>
        <a:p>
          <a:endParaRPr lang="en-US"/>
        </a:p>
      </dgm:t>
    </dgm:pt>
    <dgm:pt modelId="{DCDD01FC-8C59-4416-9FD7-8276FA21ABA2}">
      <dgm:prSet custT="1"/>
      <dgm:spPr>
        <a:solidFill>
          <a:schemeClr val="accent4"/>
        </a:solidFill>
      </dgm:spPr>
      <dgm:t>
        <a:bodyPr/>
        <a:lstStyle/>
        <a:p>
          <a:r>
            <a:rPr lang="en-US" sz="2400" b="1" dirty="0">
              <a:latin typeface="Avenir Next LT Pro" panose="020B0504020202020204" pitchFamily="34" charset="0"/>
            </a:rPr>
            <a:t>Giving the impression that benefits are tied to a resident’s voting activity, or that registration and voting are not voluntary</a:t>
          </a:r>
        </a:p>
      </dgm:t>
    </dgm:pt>
    <dgm:pt modelId="{CC867FA8-DE0F-4AB0-A26E-A6C84A1DF92D}" type="parTrans" cxnId="{6E9B8592-C165-41A8-8125-F4CB854F1C5D}">
      <dgm:prSet/>
      <dgm:spPr/>
      <dgm:t>
        <a:bodyPr/>
        <a:lstStyle/>
        <a:p>
          <a:endParaRPr lang="en-US"/>
        </a:p>
      </dgm:t>
    </dgm:pt>
    <dgm:pt modelId="{BBD3DDCC-25D4-42E3-BD2A-7DEEBEE85A97}" type="sibTrans" cxnId="{6E9B8592-C165-41A8-8125-F4CB854F1C5D}">
      <dgm:prSet/>
      <dgm:spPr/>
      <dgm:t>
        <a:bodyPr/>
        <a:lstStyle/>
        <a:p>
          <a:endParaRPr lang="en-US"/>
        </a:p>
      </dgm:t>
    </dgm:pt>
    <dgm:pt modelId="{194ED640-4E6D-4133-BDCF-A4627C636571}">
      <dgm:prSet/>
      <dgm:spPr/>
      <dgm:t>
        <a:bodyPr/>
        <a:lstStyle/>
        <a:p>
          <a:r>
            <a:rPr lang="en-US" dirty="0">
              <a:latin typeface="Avenir Next LT Pro" panose="020B0504020202020204" pitchFamily="34" charset="0"/>
            </a:rPr>
            <a:t>Ex: hosting an Election Night party and only inviting or offering rewards to those who voted</a:t>
          </a:r>
        </a:p>
      </dgm:t>
    </dgm:pt>
    <dgm:pt modelId="{4F0DA907-4D89-474E-B879-FAD3454677F6}" type="parTrans" cxnId="{C4AF6E6B-3FF2-4200-BA71-62A8B7D0DCD3}">
      <dgm:prSet/>
      <dgm:spPr/>
      <dgm:t>
        <a:bodyPr/>
        <a:lstStyle/>
        <a:p>
          <a:endParaRPr lang="en-US"/>
        </a:p>
      </dgm:t>
    </dgm:pt>
    <dgm:pt modelId="{0B814EDB-87DC-451F-9BE3-0B78A1DFB3A1}" type="sibTrans" cxnId="{C4AF6E6B-3FF2-4200-BA71-62A8B7D0DCD3}">
      <dgm:prSet/>
      <dgm:spPr/>
      <dgm:t>
        <a:bodyPr/>
        <a:lstStyle/>
        <a:p>
          <a:endParaRPr lang="en-US"/>
        </a:p>
      </dgm:t>
    </dgm:pt>
    <dgm:pt modelId="{84510A71-4183-4248-ABCF-B24FE5490C2A}" type="pres">
      <dgm:prSet presAssocID="{42ADE730-AB0C-4177-850D-B0961AB67895}" presName="linear" presStyleCnt="0">
        <dgm:presLayoutVars>
          <dgm:animLvl val="lvl"/>
          <dgm:resizeHandles val="exact"/>
        </dgm:presLayoutVars>
      </dgm:prSet>
      <dgm:spPr/>
    </dgm:pt>
    <dgm:pt modelId="{0EAF2033-2175-455A-875A-43353A5A9D59}" type="pres">
      <dgm:prSet presAssocID="{75849D65-3F11-42E1-BB03-26AC80321F2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61DCF9C-907E-4B9F-B932-262B4DD59A42}" type="pres">
      <dgm:prSet presAssocID="{75849D65-3F11-42E1-BB03-26AC80321F29}" presName="childText" presStyleLbl="revTx" presStyleIdx="0" presStyleCnt="2">
        <dgm:presLayoutVars>
          <dgm:bulletEnabled val="1"/>
        </dgm:presLayoutVars>
      </dgm:prSet>
      <dgm:spPr/>
    </dgm:pt>
    <dgm:pt modelId="{025D68F4-C4EB-4F7C-830B-E2FE6117C24C}" type="pres">
      <dgm:prSet presAssocID="{DCDD01FC-8C59-4416-9FD7-8276FA21ABA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897371E-DA67-4B31-AEE9-54CF5CA36F64}" type="pres">
      <dgm:prSet presAssocID="{DCDD01FC-8C59-4416-9FD7-8276FA21ABA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1042707-9652-424A-9E4B-567DE6AB3860}" type="presOf" srcId="{42ADE730-AB0C-4177-850D-B0961AB67895}" destId="{84510A71-4183-4248-ABCF-B24FE5490C2A}" srcOrd="0" destOrd="0" presId="urn:microsoft.com/office/officeart/2005/8/layout/vList2"/>
    <dgm:cxn modelId="{ABCAD007-F649-4647-83A9-DE07E233FF7C}" srcId="{75849D65-3F11-42E1-BB03-26AC80321F29}" destId="{1FDAF5AC-BB88-4DE4-BBA2-7B4B43E999BA}" srcOrd="0" destOrd="0" parTransId="{4B832AF7-AEBD-4594-B42D-9595DD84C1C5}" sibTransId="{CEA4DAF1-AFE5-49CA-BC46-C4226A182F4D}"/>
    <dgm:cxn modelId="{244A335F-97E3-47AD-B0B0-4CA0B86D6258}" srcId="{42ADE730-AB0C-4177-850D-B0961AB67895}" destId="{75849D65-3F11-42E1-BB03-26AC80321F29}" srcOrd="0" destOrd="0" parTransId="{1AAEBF60-3F62-4703-92DF-374ABF063CAA}" sibTransId="{EAAEBF0D-1A48-491C-8F90-5817C53B18A5}"/>
    <dgm:cxn modelId="{C4AF6E6B-3FF2-4200-BA71-62A8B7D0DCD3}" srcId="{DCDD01FC-8C59-4416-9FD7-8276FA21ABA2}" destId="{194ED640-4E6D-4133-BDCF-A4627C636571}" srcOrd="0" destOrd="0" parTransId="{4F0DA907-4D89-474E-B879-FAD3454677F6}" sibTransId="{0B814EDB-87DC-451F-9BE3-0B78A1DFB3A1}"/>
    <dgm:cxn modelId="{869D5074-EB1D-422E-AEE0-7B628ED83E37}" type="presOf" srcId="{165DE3B8-943F-462B-ABD9-4D078ECAFFC5}" destId="{961DCF9C-907E-4B9F-B932-262B4DD59A42}" srcOrd="0" destOrd="1" presId="urn:microsoft.com/office/officeart/2005/8/layout/vList2"/>
    <dgm:cxn modelId="{DDCBF878-65D4-49B3-AE28-8B753DE1EFDF}" type="presOf" srcId="{75849D65-3F11-42E1-BB03-26AC80321F29}" destId="{0EAF2033-2175-455A-875A-43353A5A9D59}" srcOrd="0" destOrd="0" presId="urn:microsoft.com/office/officeart/2005/8/layout/vList2"/>
    <dgm:cxn modelId="{F121C386-8AAF-4C18-8B87-9A0AEA7EB3BC}" type="presOf" srcId="{1FDAF5AC-BB88-4DE4-BBA2-7B4B43E999BA}" destId="{961DCF9C-907E-4B9F-B932-262B4DD59A42}" srcOrd="0" destOrd="0" presId="urn:microsoft.com/office/officeart/2005/8/layout/vList2"/>
    <dgm:cxn modelId="{D38C418B-B159-4AA5-BA45-E490F8AD4EF8}" srcId="{75849D65-3F11-42E1-BB03-26AC80321F29}" destId="{2ED3ADDA-CE47-4F6A-A363-C21802427E08}" srcOrd="2" destOrd="0" parTransId="{6C3AFFC4-042D-4EC3-BA59-A72ED85C460F}" sibTransId="{AD4649F0-D2E6-4FE3-9DA6-7C272E4D6E26}"/>
    <dgm:cxn modelId="{6E9B8592-C165-41A8-8125-F4CB854F1C5D}" srcId="{42ADE730-AB0C-4177-850D-B0961AB67895}" destId="{DCDD01FC-8C59-4416-9FD7-8276FA21ABA2}" srcOrd="1" destOrd="0" parTransId="{CC867FA8-DE0F-4AB0-A26E-A6C84A1DF92D}" sibTransId="{BBD3DDCC-25D4-42E3-BD2A-7DEEBEE85A97}"/>
    <dgm:cxn modelId="{686909C0-8043-4C3D-A5DE-A30B8E69A609}" type="presOf" srcId="{2ED3ADDA-CE47-4F6A-A363-C21802427E08}" destId="{961DCF9C-907E-4B9F-B932-262B4DD59A42}" srcOrd="0" destOrd="2" presId="urn:microsoft.com/office/officeart/2005/8/layout/vList2"/>
    <dgm:cxn modelId="{CE9A5DD6-F593-43E5-9ED9-04D9B425BA93}" type="presOf" srcId="{194ED640-4E6D-4133-BDCF-A4627C636571}" destId="{B897371E-DA67-4B31-AEE9-54CF5CA36F64}" srcOrd="0" destOrd="0" presId="urn:microsoft.com/office/officeart/2005/8/layout/vList2"/>
    <dgm:cxn modelId="{255673EB-2B1B-470B-90B6-E00D8CB8A9B7}" type="presOf" srcId="{DCDD01FC-8C59-4416-9FD7-8276FA21ABA2}" destId="{025D68F4-C4EB-4F7C-830B-E2FE6117C24C}" srcOrd="0" destOrd="0" presId="urn:microsoft.com/office/officeart/2005/8/layout/vList2"/>
    <dgm:cxn modelId="{310E4CEE-C8A7-48FD-A5C9-8C8C495A10A8}" srcId="{75849D65-3F11-42E1-BB03-26AC80321F29}" destId="{165DE3B8-943F-462B-ABD9-4D078ECAFFC5}" srcOrd="1" destOrd="0" parTransId="{607AA8A1-E582-4CDB-B5E1-3EB7A441A567}" sibTransId="{C3D238E1-A4E0-41F1-A7DC-73ADFA2CE6DA}"/>
    <dgm:cxn modelId="{CDA3FCA3-D05E-45D8-9198-0EE4730C3655}" type="presParOf" srcId="{84510A71-4183-4248-ABCF-B24FE5490C2A}" destId="{0EAF2033-2175-455A-875A-43353A5A9D59}" srcOrd="0" destOrd="0" presId="urn:microsoft.com/office/officeart/2005/8/layout/vList2"/>
    <dgm:cxn modelId="{86581702-25DC-4DEE-BC6A-CD7BAD5D3799}" type="presParOf" srcId="{84510A71-4183-4248-ABCF-B24FE5490C2A}" destId="{961DCF9C-907E-4B9F-B932-262B4DD59A42}" srcOrd="1" destOrd="0" presId="urn:microsoft.com/office/officeart/2005/8/layout/vList2"/>
    <dgm:cxn modelId="{0459DD07-4819-449B-BABE-48A5680EBB11}" type="presParOf" srcId="{84510A71-4183-4248-ABCF-B24FE5490C2A}" destId="{025D68F4-C4EB-4F7C-830B-E2FE6117C24C}" srcOrd="2" destOrd="0" presId="urn:microsoft.com/office/officeart/2005/8/layout/vList2"/>
    <dgm:cxn modelId="{9E8B2B16-29F8-4825-B3C5-E5ED70787B2C}" type="presParOf" srcId="{84510A71-4183-4248-ABCF-B24FE5490C2A}" destId="{B897371E-DA67-4B31-AEE9-54CF5CA36F6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B5DC0-7A63-495E-A98D-3D9752774999}">
      <dsp:nvSpPr>
        <dsp:cNvPr id="0" name=""/>
        <dsp:cNvSpPr/>
      </dsp:nvSpPr>
      <dsp:spPr>
        <a:xfrm>
          <a:off x="0" y="2"/>
          <a:ext cx="8763000" cy="921655"/>
        </a:xfrm>
        <a:prstGeom prst="roundRect">
          <a:avLst>
            <a:gd name="adj" fmla="val 10000"/>
          </a:avLst>
        </a:prstGeom>
        <a:solidFill>
          <a:srgbClr val="C3F9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6727D-4130-4522-8EAC-38617419E45D}">
      <dsp:nvSpPr>
        <dsp:cNvPr id="0" name=""/>
        <dsp:cNvSpPr/>
      </dsp:nvSpPr>
      <dsp:spPr>
        <a:xfrm>
          <a:off x="278800" y="209190"/>
          <a:ext cx="506910" cy="5069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4E022-1DFE-4B84-8F2C-8E68A8F129BD}">
      <dsp:nvSpPr>
        <dsp:cNvPr id="0" name=""/>
        <dsp:cNvSpPr/>
      </dsp:nvSpPr>
      <dsp:spPr>
        <a:xfrm>
          <a:off x="1064512" y="1818"/>
          <a:ext cx="7698487" cy="921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42" tIns="97542" rIns="97542" bIns="9754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venir Next LT Pro" panose="020B0504020202020204" pitchFamily="34" charset="0"/>
            </a:rPr>
            <a:t>Share nonpartisan voter and election resources with residents</a:t>
          </a:r>
        </a:p>
      </dsp:txBody>
      <dsp:txXfrm>
        <a:off x="1064512" y="1818"/>
        <a:ext cx="7698487" cy="921655"/>
      </dsp:txXfrm>
    </dsp:sp>
    <dsp:sp modelId="{5A4B3D18-8E7F-4A48-BD3F-0A02D6A91A11}">
      <dsp:nvSpPr>
        <dsp:cNvPr id="0" name=""/>
        <dsp:cNvSpPr/>
      </dsp:nvSpPr>
      <dsp:spPr>
        <a:xfrm>
          <a:off x="0" y="1143003"/>
          <a:ext cx="8763000" cy="921655"/>
        </a:xfrm>
        <a:prstGeom prst="roundRect">
          <a:avLst>
            <a:gd name="adj" fmla="val 10000"/>
          </a:avLst>
        </a:prstGeom>
        <a:solidFill>
          <a:srgbClr val="C3F9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84DB6-59A3-4300-9C0B-BCD172836F92}">
      <dsp:nvSpPr>
        <dsp:cNvPr id="0" name=""/>
        <dsp:cNvSpPr/>
      </dsp:nvSpPr>
      <dsp:spPr>
        <a:xfrm>
          <a:off x="278800" y="1361260"/>
          <a:ext cx="506910" cy="5069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FCFE7-EB4A-47D4-811B-98CD18146E98}">
      <dsp:nvSpPr>
        <dsp:cNvPr id="0" name=""/>
        <dsp:cNvSpPr/>
      </dsp:nvSpPr>
      <dsp:spPr>
        <a:xfrm>
          <a:off x="1064512" y="1153887"/>
          <a:ext cx="7698487" cy="921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42" tIns="97542" rIns="97542" bIns="9754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venir Next LT Pro" panose="020B0504020202020204" pitchFamily="34" charset="0"/>
            </a:rPr>
            <a:t>Permit use of community space to hold meetings, nonpartisan candidate forums, and voter registration</a:t>
          </a:r>
        </a:p>
      </dsp:txBody>
      <dsp:txXfrm>
        <a:off x="1064512" y="1153887"/>
        <a:ext cx="7698487" cy="921655"/>
      </dsp:txXfrm>
    </dsp:sp>
    <dsp:sp modelId="{5A6C7043-C3D2-43CE-990D-1B139F00CEBA}">
      <dsp:nvSpPr>
        <dsp:cNvPr id="0" name=""/>
        <dsp:cNvSpPr/>
      </dsp:nvSpPr>
      <dsp:spPr>
        <a:xfrm>
          <a:off x="0" y="2305957"/>
          <a:ext cx="8763000" cy="921655"/>
        </a:xfrm>
        <a:prstGeom prst="roundRect">
          <a:avLst>
            <a:gd name="adj" fmla="val 10000"/>
          </a:avLst>
        </a:prstGeom>
        <a:solidFill>
          <a:srgbClr val="C3F9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7C2A1-E7B7-4FBC-8B25-6252E8B53192}">
      <dsp:nvSpPr>
        <dsp:cNvPr id="0" name=""/>
        <dsp:cNvSpPr/>
      </dsp:nvSpPr>
      <dsp:spPr>
        <a:xfrm>
          <a:off x="278800" y="2513329"/>
          <a:ext cx="506910" cy="5069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7A16A-44E3-4934-B46B-C42444FF211F}">
      <dsp:nvSpPr>
        <dsp:cNvPr id="0" name=""/>
        <dsp:cNvSpPr/>
      </dsp:nvSpPr>
      <dsp:spPr>
        <a:xfrm>
          <a:off x="1064512" y="2305957"/>
          <a:ext cx="7698487" cy="921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42" tIns="97542" rIns="97542" bIns="9754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venir Next LT Pro" panose="020B0504020202020204" pitchFamily="34" charset="0"/>
            </a:rPr>
            <a:t>Collaborate with local election administrators to use space for voter drop boxes and voting sites</a:t>
          </a:r>
        </a:p>
      </dsp:txBody>
      <dsp:txXfrm>
        <a:off x="1064512" y="2305957"/>
        <a:ext cx="7698487" cy="921655"/>
      </dsp:txXfrm>
    </dsp:sp>
    <dsp:sp modelId="{2B43F7D6-4E9D-4264-8728-EE3089F0A7A4}">
      <dsp:nvSpPr>
        <dsp:cNvPr id="0" name=""/>
        <dsp:cNvSpPr/>
      </dsp:nvSpPr>
      <dsp:spPr>
        <a:xfrm>
          <a:off x="0" y="3458026"/>
          <a:ext cx="8763000" cy="9216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3A9A0-E449-435B-8672-A85FF893C8C5}">
      <dsp:nvSpPr>
        <dsp:cNvPr id="0" name=""/>
        <dsp:cNvSpPr/>
      </dsp:nvSpPr>
      <dsp:spPr>
        <a:xfrm>
          <a:off x="278800" y="3665399"/>
          <a:ext cx="506910" cy="5069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37C73-1652-473E-8CDB-BB639FED76A7}">
      <dsp:nvSpPr>
        <dsp:cNvPr id="0" name=""/>
        <dsp:cNvSpPr/>
      </dsp:nvSpPr>
      <dsp:spPr>
        <a:xfrm>
          <a:off x="1064512" y="3458026"/>
          <a:ext cx="7698487" cy="921655"/>
        </a:xfrm>
        <a:prstGeom prst="rect">
          <a:avLst/>
        </a:prstGeom>
        <a:solidFill>
          <a:srgbClr val="C3F9BD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42" tIns="97542" rIns="97542" bIns="9754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venir Next LT Pro" panose="020B0504020202020204" pitchFamily="34" charset="0"/>
            </a:rPr>
            <a:t>PHAs: documentation of residence; apply to operate as voter registration agency; make forms available, accept and transmit completed forms, run PHA-initiated voter registration drives (where permitted by state law)</a:t>
          </a:r>
        </a:p>
      </dsp:txBody>
      <dsp:txXfrm>
        <a:off x="1064512" y="3458026"/>
        <a:ext cx="7698487" cy="921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F2033-2175-455A-875A-43353A5A9D59}">
      <dsp:nvSpPr>
        <dsp:cNvPr id="0" name=""/>
        <dsp:cNvSpPr/>
      </dsp:nvSpPr>
      <dsp:spPr>
        <a:xfrm>
          <a:off x="0" y="126588"/>
          <a:ext cx="6786372" cy="1322173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venir Next LT Pro" panose="020B0504020202020204" pitchFamily="34" charset="0"/>
            </a:rPr>
            <a:t>Partisanship!!! </a:t>
          </a:r>
        </a:p>
      </dsp:txBody>
      <dsp:txXfrm>
        <a:off x="64543" y="191131"/>
        <a:ext cx="6657286" cy="1193087"/>
      </dsp:txXfrm>
    </dsp:sp>
    <dsp:sp modelId="{961DCF9C-907E-4B9F-B932-262B4DD59A42}">
      <dsp:nvSpPr>
        <dsp:cNvPr id="0" name=""/>
        <dsp:cNvSpPr/>
      </dsp:nvSpPr>
      <dsp:spPr>
        <a:xfrm>
          <a:off x="0" y="1448762"/>
          <a:ext cx="6786372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46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Avenir Next LT Pro" panose="020B0504020202020204" pitchFamily="34" charset="0"/>
            </a:rPr>
            <a:t>Favoring one candidate over another. This includes inviting one candidate to a forum without providing the equal opportunity for others to attend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Avenir Next LT Pro" panose="020B0504020202020204" pitchFamily="34" charset="0"/>
            </a:rPr>
            <a:t>Tying voter registration to the electoral prospects of any party/candidate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Avenir Next LT Pro" panose="020B0504020202020204" pitchFamily="34" charset="0"/>
            </a:rPr>
            <a:t>Use of facilities for partisan activities (ex: phonebank for a candidate, rather than nonpartisan get-out-the-vote)</a:t>
          </a:r>
        </a:p>
      </dsp:txBody>
      <dsp:txXfrm>
        <a:off x="0" y="1448762"/>
        <a:ext cx="6786372" cy="1117800"/>
      </dsp:txXfrm>
    </dsp:sp>
    <dsp:sp modelId="{025D68F4-C4EB-4F7C-830B-E2FE6117C24C}">
      <dsp:nvSpPr>
        <dsp:cNvPr id="0" name=""/>
        <dsp:cNvSpPr/>
      </dsp:nvSpPr>
      <dsp:spPr>
        <a:xfrm>
          <a:off x="0" y="2566562"/>
          <a:ext cx="6786372" cy="1322173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venir Next LT Pro" panose="020B0504020202020204" pitchFamily="34" charset="0"/>
            </a:rPr>
            <a:t>Giving the impression that benefits are tied to a resident’s voting activity, or that registration and voting are not voluntary</a:t>
          </a:r>
        </a:p>
      </dsp:txBody>
      <dsp:txXfrm>
        <a:off x="64543" y="2631105"/>
        <a:ext cx="6657286" cy="1193087"/>
      </dsp:txXfrm>
    </dsp:sp>
    <dsp:sp modelId="{B897371E-DA67-4B31-AEE9-54CF5CA36F64}">
      <dsp:nvSpPr>
        <dsp:cNvPr id="0" name=""/>
        <dsp:cNvSpPr/>
      </dsp:nvSpPr>
      <dsp:spPr>
        <a:xfrm>
          <a:off x="0" y="3888735"/>
          <a:ext cx="6786372" cy="43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46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Avenir Next LT Pro" panose="020B0504020202020204" pitchFamily="34" charset="0"/>
            </a:rPr>
            <a:t>Ex: hosting an Election Night party and only inviting or offering rewards to those who voted</a:t>
          </a:r>
        </a:p>
      </dsp:txBody>
      <dsp:txXfrm>
        <a:off x="0" y="3888735"/>
        <a:ext cx="6786372" cy="437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DEE80-24F6-E549-A97F-EA2101F4FF9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C9D62-82B9-8A43-9BF3-A4843D6A8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39419"/>
            <a:ext cx="9144000" cy="1224951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280C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0" y="6064370"/>
            <a:ext cx="9144000" cy="7936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1">
                <a:solidFill>
                  <a:schemeClr val="bg1"/>
                </a:solidFill>
                <a:latin typeface="Helvetica Oblique" charset="0"/>
                <a:ea typeface="Helvetica Oblique" charset="0"/>
                <a:cs typeface="Helvetica Obliqu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2285999"/>
            <a:ext cx="8763000" cy="4114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EF3C-A2CF-7F4E-A105-8B79C5F66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EF3C-A2CF-7F4E-A105-8B79C5F66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90500"/>
            <a:ext cx="5956300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EF3C-A2CF-7F4E-A105-8B79C5F66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5891842"/>
            <a:ext cx="8763000" cy="50895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EF3C-A2CF-7F4E-A105-8B79C5F66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90500"/>
            <a:ext cx="5949043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285999"/>
            <a:ext cx="4324350" cy="3890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85999"/>
            <a:ext cx="4324350" cy="38909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EF3C-A2CF-7F4E-A105-8B79C5F66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1" y="190500"/>
            <a:ext cx="5992586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2286000"/>
            <a:ext cx="430768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" y="3109912"/>
            <a:ext cx="4307682" cy="3290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286000"/>
            <a:ext cx="43243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09912"/>
            <a:ext cx="4324350" cy="3290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EF3C-A2CF-7F4E-A105-8B79C5F66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90500"/>
            <a:ext cx="5949043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EF3C-A2CF-7F4E-A105-8B79C5F66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EF3C-A2CF-7F4E-A105-8B79C5F66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90500"/>
            <a:ext cx="5956300" cy="15240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2286001"/>
            <a:ext cx="5066109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2286000"/>
            <a:ext cx="3388519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EF3C-A2CF-7F4E-A105-8B79C5F66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90500"/>
            <a:ext cx="7124700" cy="15240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2286000"/>
            <a:ext cx="5066109" cy="41148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2286000"/>
            <a:ext cx="3388519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EF3C-A2CF-7F4E-A105-8B79C5F66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190500"/>
            <a:ext cx="5949043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2285999"/>
            <a:ext cx="87630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0500" y="6400800"/>
            <a:ext cx="456481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0B5EF3C-A2CF-7F4E-A105-8B79C5F66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280C6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20" userDrawn="1">
          <p15:clr>
            <a:srgbClr val="F26B43"/>
          </p15:clr>
        </p15:guide>
        <p15:guide id="3" orient="horz" pos="120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pos="5640" userDrawn="1">
          <p15:clr>
            <a:srgbClr val="F26B43"/>
          </p15:clr>
        </p15:guide>
        <p15:guide id="6" orient="horz" pos="1080" userDrawn="1">
          <p15:clr>
            <a:srgbClr val="F26B43"/>
          </p15:clr>
        </p15:guide>
        <p15:guide id="7" orient="horz" pos="1440" userDrawn="1">
          <p15:clr>
            <a:srgbClr val="F26B43"/>
          </p15:clr>
        </p15:guide>
        <p15:guide id="8" orient="horz" pos="4176" userDrawn="1">
          <p15:clr>
            <a:srgbClr val="F26B43"/>
          </p15:clr>
        </p15:guide>
        <p15:guide id="9" pos="4608" userDrawn="1">
          <p15:clr>
            <a:srgbClr val="F26B43"/>
          </p15:clr>
        </p15:guide>
        <p15:guide id="10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rhomes-ourvotes.org/webinars-2024" TargetMode="External"/><Relationship Id="rId2" Type="http://schemas.openxmlformats.org/officeDocument/2006/relationships/hyperlink" Target="https://www.ourhomes-ourvotes.org/resourc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urhomes-ourvotes.org/affiliate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nlihc.myshopif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ccooperman@nlihc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1474E3-50A4-EAA3-63B1-CED8438E82F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4771275"/>
            <a:ext cx="91440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600" dirty="0">
                <a:latin typeface="Avenir Next LT Pro" panose="020B0504020202020204" pitchFamily="34" charset="0"/>
              </a:rPr>
              <a:t>Tenant Leaders and Nonpartisan Election Engagement</a:t>
            </a:r>
            <a:br>
              <a:rPr lang="en-US" sz="3600" dirty="0">
                <a:latin typeface="Avenir Next LT Pro" panose="020B0504020202020204" pitchFamily="34" charset="0"/>
              </a:rPr>
            </a:br>
            <a:r>
              <a:rPr lang="en-US" sz="3600" b="0" dirty="0">
                <a:latin typeface="Avenir Next LT Pro" panose="020B0504020202020204" pitchFamily="34" charset="0"/>
              </a:rPr>
              <a:t>Courtney Cooperman (she/her), project manager, NLIHC</a:t>
            </a:r>
            <a:endParaRPr lang="en-US" sz="3600" b="0" dirty="0">
              <a:solidFill>
                <a:srgbClr val="0280C6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CBA04-3852-3946-925E-9D5E1A282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venir Next LT Pro" panose="020B0504020202020204" pitchFamily="34" charset="0"/>
              </a:rPr>
              <a:t>How to Engage Candidates as a Tenant or 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1667F-FC52-4622-B631-DC1C095B2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venir Next LT Pro" panose="020B0504020202020204" pitchFamily="34" charset="0"/>
              </a:rPr>
              <a:t>Host nonpartisan candidate forums in your building</a:t>
            </a:r>
          </a:p>
          <a:p>
            <a:r>
              <a:rPr lang="en-US" dirty="0">
                <a:latin typeface="Avenir Next LT Pro" panose="020B0504020202020204" pitchFamily="34" charset="0"/>
              </a:rPr>
              <a:t>Attend another organization’s nonpartisan candidate forum and ask a question </a:t>
            </a:r>
          </a:p>
          <a:p>
            <a:r>
              <a:rPr lang="en-US" dirty="0">
                <a:latin typeface="Avenir Next LT Pro" panose="020B0504020202020204" pitchFamily="34" charset="0"/>
              </a:rPr>
              <a:t>Invite candidates to community events</a:t>
            </a:r>
          </a:p>
          <a:p>
            <a:r>
              <a:rPr lang="en-US" dirty="0">
                <a:latin typeface="Avenir Next LT Pro" panose="020B0504020202020204" pitchFamily="34" charset="0"/>
              </a:rPr>
              <a:t>Circulate a nonpartisan candidate questionnaire </a:t>
            </a:r>
          </a:p>
          <a:p>
            <a:r>
              <a:rPr lang="en-US" dirty="0">
                <a:latin typeface="Avenir Next LT Pro" panose="020B0504020202020204" pitchFamily="34" charset="0"/>
              </a:rPr>
              <a:t>Write a letter to the editor in your local paper</a:t>
            </a:r>
          </a:p>
          <a:p>
            <a:r>
              <a:rPr lang="en-US" dirty="0">
                <a:latin typeface="Avenir Next LT Pro" panose="020B0504020202020204" pitchFamily="34" charset="0"/>
              </a:rPr>
              <a:t>Post on social media and tag candidates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8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16F4-5F1D-3701-79F0-1B08859E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16" y="424560"/>
            <a:ext cx="5592550" cy="963659"/>
          </a:xfrm>
        </p:spPr>
        <p:txBody>
          <a:bodyPr anchor="b">
            <a:normAutofit fontScale="90000"/>
          </a:bodyPr>
          <a:lstStyle/>
          <a:p>
            <a:r>
              <a:rPr lang="en-US" sz="3600" i="1" dirty="0">
                <a:latin typeface="Avenir Next LT Pro" panose="020B0504020202020204" pitchFamily="34" charset="0"/>
              </a:rPr>
              <a:t>Our Homes, Our Votes</a:t>
            </a:r>
            <a:r>
              <a:rPr lang="en-US" sz="3600" dirty="0">
                <a:latin typeface="Avenir Next LT Pro" panose="020B0504020202020204" pitchFamily="34" charset="0"/>
              </a:rPr>
              <a:t> Educational 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38BA8E-74D9-E53B-52DA-54875CDA7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93" y="2391356"/>
            <a:ext cx="5035164" cy="4119172"/>
          </a:xfrm>
        </p:spPr>
        <p:txBody>
          <a:bodyPr anchor="t">
            <a:noAutofit/>
          </a:bodyPr>
          <a:lstStyle/>
          <a:p>
            <a:r>
              <a:rPr lang="en-US" sz="2400" dirty="0">
                <a:latin typeface="Avenir Next LT Pro" panose="020B0504020202020204" pitchFamily="34" charset="0"/>
              </a:rPr>
              <a:t>Comprehensive online resource library</a:t>
            </a:r>
          </a:p>
          <a:p>
            <a:pPr lvl="1"/>
            <a:r>
              <a:rPr lang="en-US" dirty="0">
                <a:latin typeface="Avenir Next LT Pro" panose="020B0504020202020204" pitchFamily="34" charset="0"/>
              </a:rPr>
              <a:t>Visit: </a:t>
            </a:r>
            <a:r>
              <a:rPr lang="en-US" dirty="0">
                <a:latin typeface="Avenir Next LT Pro" panose="020B0504020202020204" pitchFamily="34" charset="0"/>
                <a:hlinkClick r:id="rId2"/>
              </a:rPr>
              <a:t>https://www.ourhomes-ourvotes.org/resources</a:t>
            </a:r>
            <a:r>
              <a:rPr lang="en-US" dirty="0">
                <a:latin typeface="Avenir Next LT Pro" panose="020B0504020202020204" pitchFamily="34" charset="0"/>
              </a:rPr>
              <a:t> </a:t>
            </a:r>
          </a:p>
          <a:p>
            <a:r>
              <a:rPr lang="en-US" sz="2400" dirty="0">
                <a:latin typeface="Avenir Next LT Pro" panose="020B0504020202020204" pitchFamily="34" charset="0"/>
              </a:rPr>
              <a:t>Biweekly webinar series</a:t>
            </a:r>
          </a:p>
          <a:p>
            <a:pPr lvl="1"/>
            <a:r>
              <a:rPr lang="en-US" dirty="0">
                <a:latin typeface="Avenir Next LT Pro" panose="020B0504020202020204" pitchFamily="34" charset="0"/>
              </a:rPr>
              <a:t>Register: </a:t>
            </a:r>
            <a:r>
              <a:rPr lang="en-US" dirty="0">
                <a:latin typeface="Avenir Next LT Pro" panose="020B0504020202020204" pitchFamily="34" charset="0"/>
                <a:hlinkClick r:id="rId3"/>
              </a:rPr>
              <a:t>www.ourhomes-ourvotes.org/webinars-2024</a:t>
            </a:r>
            <a:r>
              <a:rPr lang="en-US" dirty="0">
                <a:latin typeface="Avenir Next LT Pro" panose="020B0504020202020204" pitchFamily="34" charset="0"/>
              </a:rPr>
              <a:t> </a:t>
            </a:r>
          </a:p>
          <a:p>
            <a:pPr lvl="1"/>
            <a:r>
              <a:rPr lang="en-US" dirty="0">
                <a:latin typeface="Avenir Next LT Pro" panose="020B0504020202020204" pitchFamily="34" charset="0"/>
              </a:rPr>
              <a:t>Next webinar: </a:t>
            </a:r>
            <a:r>
              <a:rPr lang="en-US" b="1" dirty="0">
                <a:latin typeface="Avenir Next LT Pro" panose="020B0504020202020204" pitchFamily="34" charset="0"/>
              </a:rPr>
              <a:t>Monday, September 16: Voter Education—The Who, What, Where, When, Why, and How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C9FA57-AF9B-4A32-6F2A-7A0B7C8DC2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r="1091" b="-3"/>
          <a:stretch/>
        </p:blipFill>
        <p:spPr bwMode="auto">
          <a:xfrm>
            <a:off x="5756743" y="2391356"/>
            <a:ext cx="2955798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615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77ABE-A162-6248-6D03-43604AB3D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F3EB34-D2CE-49A3-74CE-B451D9250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264"/>
            <a:ext cx="6530340" cy="1524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Next LT Pro" panose="020B0504020202020204" pitchFamily="34" charset="0"/>
              </a:rPr>
              <a:t>OurHomes.TurboVote.org</a:t>
            </a:r>
            <a:endParaRPr lang="en-US" i="1" dirty="0">
              <a:solidFill>
                <a:schemeClr val="accent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81414BFE-E8C6-1748-2CEA-28DF73217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87" y="2433175"/>
            <a:ext cx="5197166" cy="3793889"/>
          </a:xfrm>
          <a:prstGeom prst="rect">
            <a:avLst/>
          </a:prstGeom>
        </p:spPr>
      </p:pic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9C49C17-88B4-A8AE-6663-9D61AD2FA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283" y="2730136"/>
            <a:ext cx="3199965" cy="319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86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6250B-111D-80DB-32F5-D47BC11C3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" panose="020B0504020202020204" pitchFamily="34" charset="0"/>
              </a:rPr>
              <a:t>Affiliates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DF8FC-BDB5-5599-3879-34939D4D8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venir Next LT Pro" panose="020B0504020202020204" pitchFamily="34" charset="0"/>
              </a:rPr>
              <a:t>Open to all nonpartisan organizations that share campaign’s goals</a:t>
            </a:r>
          </a:p>
          <a:p>
            <a:r>
              <a:rPr lang="en-US" dirty="0">
                <a:latin typeface="Avenir Next LT Pro" panose="020B0504020202020204" pitchFamily="34" charset="0"/>
              </a:rPr>
              <a:t>Regular office hours, email listserv, and post-election virtual gathering</a:t>
            </a:r>
          </a:p>
          <a:p>
            <a:r>
              <a:rPr lang="en-US" dirty="0">
                <a:latin typeface="Avenir Next LT Pro" panose="020B0504020202020204" pitchFamily="34" charset="0"/>
              </a:rPr>
              <a:t>TurboVote referral codes</a:t>
            </a:r>
          </a:p>
          <a:p>
            <a:r>
              <a:rPr lang="en-US" dirty="0">
                <a:latin typeface="Avenir Next LT Pro" panose="020B0504020202020204" pitchFamily="34" charset="0"/>
              </a:rPr>
              <a:t>Sign up: </a:t>
            </a:r>
            <a:r>
              <a:rPr lang="en-US" dirty="0">
                <a:latin typeface="Avenir Next LT Pro" panose="020B0504020202020204" pitchFamily="34" charset="0"/>
                <a:hlinkClick r:id="rId2"/>
              </a:rPr>
              <a:t>www.ourhomes-ourvotes.org/affiliates</a:t>
            </a:r>
            <a:r>
              <a:rPr lang="en-US" dirty="0">
                <a:latin typeface="Avenir Next LT Pro" panose="020B050402020202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03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6250B-111D-80DB-32F5-D47BC11C3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venir Next LT Pro" panose="020B0504020202020204" pitchFamily="34" charset="0"/>
              </a:rPr>
              <a:t>Our Homes, Our Votes </a:t>
            </a:r>
            <a:r>
              <a:rPr lang="en-US" dirty="0">
                <a:latin typeface="Avenir Next LT Pro" panose="020B0504020202020204" pitchFamily="34" charset="0"/>
              </a:rPr>
              <a:t>Swag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DF8FC-BDB5-5599-3879-34939D4D8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venir Next LT Pro" panose="020B0504020202020204" pitchFamily="34" charset="0"/>
              </a:rPr>
              <a:t>Visit </a:t>
            </a:r>
            <a:r>
              <a:rPr lang="en-US" dirty="0">
                <a:latin typeface="Avenir Next LT Pro" panose="020B0504020202020204" pitchFamily="34" charset="0"/>
                <a:hlinkClick r:id="rId2"/>
              </a:rPr>
              <a:t>https://nlihc.myshopify.com/</a:t>
            </a:r>
            <a:r>
              <a:rPr lang="en-US" dirty="0">
                <a:latin typeface="Avenir Next LT Pro" panose="020B0504020202020204" pitchFamily="34" charset="0"/>
              </a:rPr>
              <a:t> </a:t>
            </a:r>
          </a:p>
          <a:p>
            <a:endParaRPr lang="en-US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Avenir Next LT Pro" panose="020B0504020202020204" pitchFamily="34" charset="0"/>
            </a:endParaRPr>
          </a:p>
          <a:p>
            <a:endParaRPr lang="en-US" dirty="0"/>
          </a:p>
        </p:txBody>
      </p:sp>
      <p:pic>
        <p:nvPicPr>
          <p:cNvPr id="6146" name="Picture 2" descr="Load image into Gallery viewer, I am a renter Dad Caps">
            <a:extLst>
              <a:ext uri="{FF2B5EF4-FFF2-40B4-BE49-F238E27FC236}">
                <a16:creationId xmlns:a16="http://schemas.microsoft.com/office/drawing/2014/main" id="{511B980E-43D0-0CF4-6C0A-FB27D4A10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295649"/>
            <a:ext cx="1965960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oad image into Gallery viewer, Voto por mas viviendas mas asequibles 3/4 sleeve raglan shirt">
            <a:extLst>
              <a:ext uri="{FF2B5EF4-FFF2-40B4-BE49-F238E27FC236}">
                <a16:creationId xmlns:a16="http://schemas.microsoft.com/office/drawing/2014/main" id="{4A16BA7C-8C28-E52D-27AB-D7BB03584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1" y="3364992"/>
            <a:ext cx="1962149" cy="196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8A61AE8C-E240-2D5D-E2CE-56FCD472E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2" t="24339" r="26984" b="25397"/>
          <a:stretch/>
        </p:blipFill>
        <p:spPr bwMode="auto">
          <a:xfrm>
            <a:off x="5025391" y="3364992"/>
            <a:ext cx="1759017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oad image into Gallery viewer, Nuestras Casas, Nuestros Votos 4 Pin-Back Buttons">
            <a:extLst>
              <a:ext uri="{FF2B5EF4-FFF2-40B4-BE49-F238E27FC236}">
                <a16:creationId xmlns:a16="http://schemas.microsoft.com/office/drawing/2014/main" id="{0C9239BF-121F-51DD-FBF9-A2CC08919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1" y="3295649"/>
            <a:ext cx="1965960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72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CEBE22-10F5-49C8-98E9-52345BAC7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19" y="2955390"/>
            <a:ext cx="8892363" cy="2798818"/>
          </a:xfrm>
        </p:spPr>
        <p:txBody>
          <a:bodyPr anchor="ctr">
            <a:normAutofit fontScale="25000" lnSpcReduction="20000"/>
          </a:bodyPr>
          <a:lstStyle/>
          <a:p>
            <a:pPr marL="0" indent="0" algn="ctr">
              <a:buNone/>
            </a:pPr>
            <a:endParaRPr lang="en-US" sz="675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675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endParaRPr lang="en-US" sz="675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endParaRPr lang="en-US" sz="7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21000" b="1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0"/>
              </a:rPr>
              <a:t>Questions?</a:t>
            </a:r>
          </a:p>
          <a:p>
            <a:pPr marL="0" indent="0" algn="ctr">
              <a:buNone/>
            </a:pPr>
            <a:endParaRPr lang="en-US" sz="7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endParaRPr lang="en-US" sz="675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endParaRPr lang="en-US" sz="675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endParaRPr lang="en-US" sz="675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endParaRPr lang="en-US" sz="675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endParaRPr lang="en-US" sz="14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14400" b="1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0"/>
              </a:rPr>
              <a:t>Email: </a:t>
            </a:r>
            <a:r>
              <a:rPr lang="en-US" sz="14400" b="1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0"/>
                <a:hlinkClick r:id="rId2"/>
              </a:rPr>
              <a:t>ccooperman@nlihc.org</a:t>
            </a:r>
            <a:r>
              <a:rPr lang="en-US" sz="14400" b="1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0"/>
              </a:rPr>
              <a:t> </a:t>
            </a:r>
          </a:p>
          <a:p>
            <a:pPr marL="0" indent="0" algn="ctr">
              <a:buNone/>
            </a:pPr>
            <a:endParaRPr lang="en-US" sz="675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endParaRPr lang="en-US" sz="675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endParaRPr lang="en-US" sz="675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endParaRPr lang="en-US" sz="675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endParaRPr lang="en-US" sz="675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8B0000"/>
              </a:solidFill>
            </a:endParaRPr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B841C035-FED4-DE45-8F18-B47A7F3F2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22" y="3339623"/>
            <a:ext cx="1398357" cy="14011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14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1D586-7203-4800-FC38-72A830915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B1ABF0-7458-47B8-7E9B-4ECAA194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solidFill>
                  <a:schemeClr val="accent1"/>
                </a:solidFill>
                <a:latin typeface="Avenir Next LT Pro" panose="020B0504020202020204" pitchFamily="34" charset="0"/>
              </a:rPr>
              <a:t>About </a:t>
            </a:r>
            <a:r>
              <a:rPr lang="en-US" sz="2700" i="1" dirty="0">
                <a:solidFill>
                  <a:schemeClr val="accent1"/>
                </a:solidFill>
                <a:latin typeface="Avenir Next LT Pro" panose="020B0504020202020204" pitchFamily="34" charset="0"/>
              </a:rPr>
              <a:t>Our Homes, Our Votes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5FDC4B-9180-5A1D-B447-A5253C786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19" y="2492007"/>
            <a:ext cx="8892363" cy="326220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675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8B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0E7DF-263B-61BC-4FC0-746E175EA53A}"/>
              </a:ext>
            </a:extLst>
          </p:cNvPr>
          <p:cNvSpPr txBox="1">
            <a:spLocks/>
          </p:cNvSpPr>
          <p:nvPr/>
        </p:nvSpPr>
        <p:spPr>
          <a:xfrm>
            <a:off x="125819" y="2410439"/>
            <a:ext cx="5385075" cy="39475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defRPr/>
            </a:pPr>
            <a:r>
              <a:rPr lang="en-US" sz="2600" dirty="0">
                <a:solidFill>
                  <a:srgbClr val="606480"/>
                </a:solidFill>
                <a:latin typeface="Avenir Next LT Pro" panose="020B0504020202020204" pitchFamily="34" charset="0"/>
              </a:rPr>
              <a:t>NLIHC’s nonpartisan campaign to boost voter turnout among low-income renters and people experiencing homelessness, and to elevate housing as an election issue</a:t>
            </a:r>
          </a:p>
          <a:p>
            <a:pPr marL="171450" indent="-171450" defTabSz="685800">
              <a:spcBef>
                <a:spcPts val="750"/>
              </a:spcBef>
              <a:defRPr/>
            </a:pPr>
            <a:r>
              <a:rPr lang="en-US" sz="2600" dirty="0">
                <a:solidFill>
                  <a:srgbClr val="606480"/>
                </a:solidFill>
                <a:latin typeface="Avenir Next LT Pro" panose="020B0504020202020204" pitchFamily="34" charset="0"/>
              </a:rPr>
              <a:t>Empowers tenant leaders, advocates, and direct services organizations to register, educate, and mobilize voters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5A9184-8C64-CDE6-624D-1123D475F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54" y="2819733"/>
            <a:ext cx="2606749" cy="26067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64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D79D6-973F-34B6-E9C8-E97E60D71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6DAB73-59D2-BFB6-B459-73B4136A6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Next LT Pro" panose="020B0504020202020204" pitchFamily="34" charset="0"/>
              </a:rPr>
              <a:t>Voter Turnout Disparities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1E48D8-7170-AFB5-0D17-3E391087C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19" y="2492007"/>
            <a:ext cx="8892363" cy="326220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675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8B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FF1A4C-E634-7AF6-BD78-CD3E2F162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8657"/>
            <a:ext cx="4667420" cy="245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aph of voting results&#10;&#10;Description automatically generated">
            <a:extLst>
              <a:ext uri="{FF2B5EF4-FFF2-40B4-BE49-F238E27FC236}">
                <a16:creationId xmlns:a16="http://schemas.microsoft.com/office/drawing/2014/main" id="{A316A4EA-5421-C3CD-2412-8D9973DB3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34" y="2768071"/>
            <a:ext cx="4499466" cy="253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6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4E106D-0804-4145-AE7A-048B3854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Avenir Next LT Pro" panose="020B0504020202020204" pitchFamily="34" charset="0"/>
              </a:rPr>
              <a:t>Trusted Messengers Can Make the Difference!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CEBE22-10F5-49C8-98E9-52345BAC7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19" y="2492007"/>
            <a:ext cx="8892363" cy="326220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675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8B0000"/>
              </a:solidFill>
            </a:endParaRPr>
          </a:p>
        </p:txBody>
      </p:sp>
      <p:pic>
        <p:nvPicPr>
          <p:cNvPr id="4" name="Picture 3" descr="A graph on a blue background&#10;&#10;Description automatically generated">
            <a:extLst>
              <a:ext uri="{FF2B5EF4-FFF2-40B4-BE49-F238E27FC236}">
                <a16:creationId xmlns:a16="http://schemas.microsoft.com/office/drawing/2014/main" id="{CD3C417C-3EFB-1877-9C52-9CC6DA3CE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28" y="2167128"/>
            <a:ext cx="8213344" cy="462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6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4E106D-0804-4145-AE7A-048B3854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Avenir Next LT Pro" panose="020B0504020202020204" pitchFamily="34" charset="0"/>
              </a:rPr>
              <a:t>Building Blocks of a Nonpartisan Voter Engagement Campaign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ADE60-9590-E186-ECF9-FE78F09D81CA}"/>
              </a:ext>
            </a:extLst>
          </p:cNvPr>
          <p:cNvSpPr txBox="1"/>
          <p:nvPr/>
        </p:nvSpPr>
        <p:spPr>
          <a:xfrm>
            <a:off x="101631" y="2391708"/>
            <a:ext cx="20848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Next LT Pro" panose="020B0504020202020204" pitchFamily="34" charset="0"/>
              </a:rPr>
              <a:t>Voter Registration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317C40-6491-AA72-5287-D1E166E2A333}"/>
              </a:ext>
            </a:extLst>
          </p:cNvPr>
          <p:cNvSpPr txBox="1"/>
          <p:nvPr/>
        </p:nvSpPr>
        <p:spPr>
          <a:xfrm>
            <a:off x="2388552" y="2108245"/>
            <a:ext cx="188518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Next LT Pro" panose="020B0504020202020204" pitchFamily="34" charset="0"/>
              </a:rPr>
              <a:t>Voter Education &amp; Candidate Engagement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56D502-A524-D576-6CD7-9EE4420E750C}"/>
              </a:ext>
            </a:extLst>
          </p:cNvPr>
          <p:cNvSpPr txBox="1"/>
          <p:nvPr/>
        </p:nvSpPr>
        <p:spPr>
          <a:xfrm>
            <a:off x="4475829" y="2374760"/>
            <a:ext cx="20848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Next LT Pro" panose="020B0504020202020204" pitchFamily="34" charset="0"/>
              </a:rPr>
              <a:t>Voter Mobilization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87F38F-2CFA-4FDB-56BF-7B7A9B89113C}"/>
              </a:ext>
            </a:extLst>
          </p:cNvPr>
          <p:cNvSpPr txBox="1"/>
          <p:nvPr/>
        </p:nvSpPr>
        <p:spPr>
          <a:xfrm>
            <a:off x="6762750" y="2355132"/>
            <a:ext cx="21907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Next LT Pro" panose="020B0504020202020204" pitchFamily="34" charset="0"/>
              </a:rPr>
              <a:t>Voter Protection</a:t>
            </a:r>
          </a:p>
        </p:txBody>
      </p:sp>
      <p:pic>
        <p:nvPicPr>
          <p:cNvPr id="5128" name="Picture 8" descr="Voter Registration | National Low Income Housing Coalition">
            <a:extLst>
              <a:ext uri="{FF2B5EF4-FFF2-40B4-BE49-F238E27FC236}">
                <a16:creationId xmlns:a16="http://schemas.microsoft.com/office/drawing/2014/main" id="{11414FA4-B947-9CCE-B1F5-D623E1486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51" y="2865644"/>
            <a:ext cx="1297686" cy="18124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7,800+ Adult Reading Laptop Stock Illustrations, Royalty-Free Vector  Graphics &amp; Clip Art - iStock">
            <a:extLst>
              <a:ext uri="{FF2B5EF4-FFF2-40B4-BE49-F238E27FC236}">
                <a16:creationId xmlns:a16="http://schemas.microsoft.com/office/drawing/2014/main" id="{05213928-99C1-3ED6-1DF8-8622EB811DD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64" y="3031575"/>
            <a:ext cx="1737360" cy="17373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AIGA - Campaign Brand Identity | Willoughby Design">
            <a:extLst>
              <a:ext uri="{FF2B5EF4-FFF2-40B4-BE49-F238E27FC236}">
                <a16:creationId xmlns:a16="http://schemas.microsoft.com/office/drawing/2014/main" id="{570677CB-A457-6E93-2AEF-FB75BA286E2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14" y="2865644"/>
            <a:ext cx="173736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Election Protection | Washington D.C. DC">
            <a:extLst>
              <a:ext uri="{FF2B5EF4-FFF2-40B4-BE49-F238E27FC236}">
                <a16:creationId xmlns:a16="http://schemas.microsoft.com/office/drawing/2014/main" id="{3FF6C02B-4AC2-2ABA-4A77-C26EDFFF7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445" y="2940719"/>
            <a:ext cx="1737360" cy="17373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F360B4-6419-EEEF-E417-C2F451019686}"/>
              </a:ext>
            </a:extLst>
          </p:cNvPr>
          <p:cNvSpPr txBox="1"/>
          <p:nvPr/>
        </p:nvSpPr>
        <p:spPr>
          <a:xfrm>
            <a:off x="140208" y="4846320"/>
            <a:ext cx="19857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Make forms available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Tabling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Canvassing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Voter registration events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1A27BB-46DE-3568-0BB0-6E3EB4A65DE3}"/>
              </a:ext>
            </a:extLst>
          </p:cNvPr>
          <p:cNvSpPr txBox="1"/>
          <p:nvPr/>
        </p:nvSpPr>
        <p:spPr>
          <a:xfrm>
            <a:off x="1979104" y="4603004"/>
            <a:ext cx="24696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Voter ID clinics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Candidate forums + questionnaires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Nonpartisan voter guides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Signs &amp; messages about deadlines, polling places, etc.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6C084D-A46B-9D4F-A53B-BB22919DEEB7}"/>
              </a:ext>
            </a:extLst>
          </p:cNvPr>
          <p:cNvSpPr txBox="1"/>
          <p:nvPr/>
        </p:nvSpPr>
        <p:spPr>
          <a:xfrm>
            <a:off x="4509134" y="4714072"/>
            <a:ext cx="20109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Reminder </a:t>
            </a:r>
            <a:r>
              <a:rPr lang="en-US" dirty="0" err="1">
                <a:latin typeface="Avenir Next LT Pro" panose="020B0504020202020204" pitchFamily="34" charset="0"/>
              </a:rPr>
              <a:t>phonebanking</a:t>
            </a:r>
            <a:r>
              <a:rPr lang="en-US" dirty="0">
                <a:latin typeface="Avenir Next LT Pro" panose="020B0504020202020204" pitchFamily="34" charset="0"/>
              </a:rPr>
              <a:t> or </a:t>
            </a:r>
            <a:r>
              <a:rPr lang="en-US" dirty="0" err="1">
                <a:latin typeface="Avenir Next LT Pro" panose="020B0504020202020204" pitchFamily="34" charset="0"/>
              </a:rPr>
              <a:t>textbanking</a:t>
            </a:r>
            <a:endParaRPr lang="en-US" dirty="0">
              <a:latin typeface="Avenir Next LT Pro" panose="020B05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Canvassing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Transportation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Post-Election celebration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007314-C511-DE89-4D27-97A104271D10}"/>
              </a:ext>
            </a:extLst>
          </p:cNvPr>
          <p:cNvSpPr txBox="1"/>
          <p:nvPr/>
        </p:nvSpPr>
        <p:spPr>
          <a:xfrm>
            <a:off x="6836664" y="4272677"/>
            <a:ext cx="19857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Distribute info  about Election Protection Hotline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Inform voters about provisional ballots</a:t>
            </a:r>
          </a:p>
        </p:txBody>
      </p:sp>
    </p:spTree>
    <p:extLst>
      <p:ext uri="{BB962C8B-B14F-4D97-AF65-F5344CB8AC3E}">
        <p14:creationId xmlns:p14="http://schemas.microsoft.com/office/powerpoint/2010/main" val="2620039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16F4-5F1D-3701-79F0-1B08859EB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" panose="020B0504020202020204" pitchFamily="34" charset="0"/>
              </a:rPr>
              <a:t>Resident Councils and Voter Engagement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A91D5-A6B4-1217-04B2-3BD73ED7E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venir Next LT Pro" panose="020B0504020202020204" pitchFamily="34" charset="0"/>
              </a:rPr>
              <a:t>“Executive Order on Promoting Access to Voting” directs federal agencies to facilitate voter registration &amp; encourage voting</a:t>
            </a:r>
          </a:p>
          <a:p>
            <a:r>
              <a:rPr lang="en-US" dirty="0">
                <a:latin typeface="Avenir Next LT Pro" panose="020B0504020202020204" pitchFamily="34" charset="0"/>
              </a:rPr>
              <a:t>Public Housing Agencies are permitted—and actively encouraged!—to organize nonpartisan voter engagement activities </a:t>
            </a:r>
          </a:p>
          <a:p>
            <a:r>
              <a:rPr lang="en-US" dirty="0">
                <a:latin typeface="Avenir Next LT Pro" panose="020B0504020202020204" pitchFamily="34" charset="0"/>
              </a:rPr>
              <a:t>Where PHAs fund Resident Councils, they may use funds to provide transportation to the polls as a resident service</a:t>
            </a:r>
          </a:p>
          <a:p>
            <a:pPr lvl="1"/>
            <a:r>
              <a:rPr lang="en-US" dirty="0">
                <a:latin typeface="Avenir Next LT Pro" panose="020B0504020202020204" pitchFamily="34" charset="0"/>
              </a:rPr>
              <a:t>Consult with PHAs to determine whether funds can be used for additional voter engagement activities </a:t>
            </a:r>
          </a:p>
          <a:p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8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16F4-5F1D-3701-79F0-1B08859EB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" panose="020B0504020202020204" pitchFamily="34" charset="0"/>
              </a:rPr>
              <a:t>What is Allowed? </a:t>
            </a:r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5F24DBC3-D12E-DD83-3EBD-CBD8AA0D8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007973"/>
              </p:ext>
            </p:extLst>
          </p:nvPr>
        </p:nvGraphicFramePr>
        <p:xfrm>
          <a:off x="190500" y="2285999"/>
          <a:ext cx="8763000" cy="4381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90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16F4-5F1D-3701-79F0-1B08859EB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" panose="020B0504020202020204" pitchFamily="34" charset="0"/>
              </a:rPr>
              <a:t>What is Prohibited?</a:t>
            </a:r>
          </a:p>
        </p:txBody>
      </p:sp>
      <p:graphicFrame>
        <p:nvGraphicFramePr>
          <p:cNvPr id="2052" name="Content Placeholder 3">
            <a:extLst>
              <a:ext uri="{FF2B5EF4-FFF2-40B4-BE49-F238E27FC236}">
                <a16:creationId xmlns:a16="http://schemas.microsoft.com/office/drawing/2014/main" id="{D8697840-366F-6D2A-6E76-32721B41A6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0500" y="2285999"/>
          <a:ext cx="6786372" cy="4453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Stop Sign Stock Illustrations – 294,092 Stop Sign Stock ...">
            <a:extLst>
              <a:ext uri="{FF2B5EF4-FFF2-40B4-BE49-F238E27FC236}">
                <a16:creationId xmlns:a16="http://schemas.microsoft.com/office/drawing/2014/main" id="{D0D82260-334E-1B6C-ADB8-895E21AEF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028" y="3429000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0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FE025-3EEE-BCE4-8530-DE740D91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venir Next LT Pro" panose="020B0504020202020204" pitchFamily="34" charset="0"/>
              </a:rPr>
              <a:t>Nonpartisan </a:t>
            </a:r>
            <a:r>
              <a:rPr lang="en-US" dirty="0">
                <a:latin typeface="Avenir Next LT Pro" panose="020B0504020202020204" pitchFamily="34" charset="0"/>
              </a:rPr>
              <a:t>Candidate Engagement</a:t>
            </a:r>
          </a:p>
        </p:txBody>
      </p:sp>
      <p:pic>
        <p:nvPicPr>
          <p:cNvPr id="1026" name="Picture 2" descr="spotlight-clipart-spotlight-md | Anderson Center">
            <a:extLst>
              <a:ext uri="{FF2B5EF4-FFF2-40B4-BE49-F238E27FC236}">
                <a16:creationId xmlns:a16="http://schemas.microsoft.com/office/drawing/2014/main" id="{D04638DA-729B-F92F-AF51-90289686C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088"/>
            <a:ext cx="2478439" cy="241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C62307-C717-A3D9-B4EA-889060960C5E}"/>
              </a:ext>
            </a:extLst>
          </p:cNvPr>
          <p:cNvSpPr txBox="1"/>
          <p:nvPr/>
        </p:nvSpPr>
        <p:spPr>
          <a:xfrm>
            <a:off x="190500" y="5273194"/>
            <a:ext cx="3191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latin typeface="Avenir Next LT Pro" panose="020B0504020202020204" pitchFamily="34" charset="0"/>
              </a:rPr>
              <a:t>Bringing housing and homelessness into the spotlight</a:t>
            </a:r>
          </a:p>
        </p:txBody>
      </p:sp>
      <p:pic>
        <p:nvPicPr>
          <p:cNvPr id="1028" name="Picture 4" descr="2,300+ Us Congress Stock Illustrations, Royalty-Free Vector ...">
            <a:extLst>
              <a:ext uri="{FF2B5EF4-FFF2-40B4-BE49-F238E27FC236}">
                <a16:creationId xmlns:a16="http://schemas.microsoft.com/office/drawing/2014/main" id="{002AC59D-E864-C5DF-249B-7BB4463C2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2548858"/>
            <a:ext cx="2286002" cy="24121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D5F3AD-76AE-1C3A-182F-EDFF42BA9A93}"/>
              </a:ext>
            </a:extLst>
          </p:cNvPr>
          <p:cNvSpPr txBox="1"/>
          <p:nvPr/>
        </p:nvSpPr>
        <p:spPr>
          <a:xfrm>
            <a:off x="3248406" y="5252896"/>
            <a:ext cx="3191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latin typeface="Avenir Next LT Pro" panose="020B0504020202020204" pitchFamily="34" charset="0"/>
              </a:rPr>
              <a:t>Laying the groundwork for effective advocacy</a:t>
            </a:r>
          </a:p>
        </p:txBody>
      </p:sp>
      <p:pic>
        <p:nvPicPr>
          <p:cNvPr id="1034" name="Picture 10" descr="Why Is Voter Turnout In Local Elections So Low? | GBH">
            <a:extLst>
              <a:ext uri="{FF2B5EF4-FFF2-40B4-BE49-F238E27FC236}">
                <a16:creationId xmlns:a16="http://schemas.microsoft.com/office/drawing/2014/main" id="{F75D5382-E488-76DF-6EA0-F8EBF444F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992921"/>
            <a:ext cx="2902857" cy="152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3ADE00-9334-F129-A3DD-E17CAF62DC19}"/>
              </a:ext>
            </a:extLst>
          </p:cNvPr>
          <p:cNvSpPr txBox="1"/>
          <p:nvPr/>
        </p:nvSpPr>
        <p:spPr>
          <a:xfrm>
            <a:off x="6146800" y="5229550"/>
            <a:ext cx="3191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Avenir Next LT Pro" panose="020B0504020202020204" pitchFamily="34" charset="0"/>
              </a:rPr>
              <a:t>Building voter knowledge and enthusiasm</a:t>
            </a:r>
          </a:p>
        </p:txBody>
      </p:sp>
    </p:spTree>
    <p:extLst>
      <p:ext uri="{BB962C8B-B14F-4D97-AF65-F5344CB8AC3E}">
        <p14:creationId xmlns:p14="http://schemas.microsoft.com/office/powerpoint/2010/main" val="4108514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ur Homes, Our Votes">
      <a:dk1>
        <a:srgbClr val="000000"/>
      </a:dk1>
      <a:lt1>
        <a:srgbClr val="FFFFFF"/>
      </a:lt1>
      <a:dk2>
        <a:srgbClr val="59595B"/>
      </a:dk2>
      <a:lt2>
        <a:srgbClr val="E7E6E6"/>
      </a:lt2>
      <a:accent1>
        <a:srgbClr val="0280C5"/>
      </a:accent1>
      <a:accent2>
        <a:srgbClr val="FF2600"/>
      </a:accent2>
      <a:accent3>
        <a:srgbClr val="59595B"/>
      </a:accent3>
      <a:accent4>
        <a:srgbClr val="FF2600"/>
      </a:accent4>
      <a:accent5>
        <a:srgbClr val="5B9BD5"/>
      </a:accent5>
      <a:accent6>
        <a:srgbClr val="CCCCCC"/>
      </a:accent6>
      <a:hlink>
        <a:srgbClr val="0280C5"/>
      </a:hlink>
      <a:folHlink>
        <a:srgbClr val="0280C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D49737C-8C50-4E87-A346-4CB4BDC8660D}" vid="{CF7C962A-ABCA-4D6A-BFB2-E27838B331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d4291f-1e32-4419-b91b-e70f2d3e9b9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37B96DCBDB7647BA79E7EF9E66CBE2" ma:contentTypeVersion="15" ma:contentTypeDescription="Create a new document." ma:contentTypeScope="" ma:versionID="b48b8e97d07d8e39e4641f8c31ec0157">
  <xsd:schema xmlns:xsd="http://www.w3.org/2001/XMLSchema" xmlns:xs="http://www.w3.org/2001/XMLSchema" xmlns:p="http://schemas.microsoft.com/office/2006/metadata/properties" xmlns:ns3="ced4291f-1e32-4419-b91b-e70f2d3e9b99" xmlns:ns4="788eadf2-d782-476b-8fb3-2a07ca9b5df5" targetNamespace="http://schemas.microsoft.com/office/2006/metadata/properties" ma:root="true" ma:fieldsID="f941d8c5e198b6fd1c016107b50f5eaa" ns3:_="" ns4:_="">
    <xsd:import namespace="ced4291f-1e32-4419-b91b-e70f2d3e9b99"/>
    <xsd:import namespace="788eadf2-d782-476b-8fb3-2a07ca9b5d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4291f-1e32-4419-b91b-e70f2d3e9b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8eadf2-d782-476b-8fb3-2a07ca9b5df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88296F-1039-4E74-8EFE-DE47D7FE3322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788eadf2-d782-476b-8fb3-2a07ca9b5df5"/>
    <ds:schemaRef ds:uri="http://purl.org/dc/elements/1.1/"/>
    <ds:schemaRef ds:uri="http://schemas.openxmlformats.org/package/2006/metadata/core-properties"/>
    <ds:schemaRef ds:uri="ced4291f-1e32-4419-b91b-e70f2d3e9b9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9E4B940-82EC-4C2F-8174-911304FE45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595502-A206-4D26-B8A6-BDA85076B7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d4291f-1e32-4419-b91b-e70f2d3e9b99"/>
    <ds:schemaRef ds:uri="788eadf2-d782-476b-8fb3-2a07ca9b5d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Our Homes-Our Votes_Powerpoint-2020</Template>
  <TotalTime>12769</TotalTime>
  <Words>590</Words>
  <Application>Microsoft Office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Next LT Pro</vt:lpstr>
      <vt:lpstr>Calibri</vt:lpstr>
      <vt:lpstr>Helvetica</vt:lpstr>
      <vt:lpstr>Helvetica Oblique</vt:lpstr>
      <vt:lpstr>Office Theme</vt:lpstr>
      <vt:lpstr>Tenant Leaders and Nonpartisan Election Engagement Courtney Cooperman (she/her), project manager, NLIHC</vt:lpstr>
      <vt:lpstr>About Our Homes, Our Votes </vt:lpstr>
      <vt:lpstr>Voter Turnout Disparities</vt:lpstr>
      <vt:lpstr>Trusted Messengers Can Make the Difference!</vt:lpstr>
      <vt:lpstr>Building Blocks of a Nonpartisan Voter Engagement Campaign</vt:lpstr>
      <vt:lpstr>Resident Councils and Voter Engagement</vt:lpstr>
      <vt:lpstr>What is Allowed? </vt:lpstr>
      <vt:lpstr>What is Prohibited?</vt:lpstr>
      <vt:lpstr>Nonpartisan Candidate Engagement</vt:lpstr>
      <vt:lpstr>How to Engage Candidates as a Tenant or Resident</vt:lpstr>
      <vt:lpstr>Our Homes, Our Votes Educational Resources</vt:lpstr>
      <vt:lpstr>OurHomes.TurboVote.org</vt:lpstr>
      <vt:lpstr>Affiliates Network</vt:lpstr>
      <vt:lpstr>Our Homes, Our Votes Swag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Ikra Rafi</dc:creator>
  <cp:lastModifiedBy>Courtney Cooperman</cp:lastModifiedBy>
  <cp:revision>11</cp:revision>
  <dcterms:created xsi:type="dcterms:W3CDTF">2022-03-24T19:42:38Z</dcterms:created>
  <dcterms:modified xsi:type="dcterms:W3CDTF">2024-09-09T19:30:50Z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0x0101003337B96DCBDB7647BA79E7EF9E66CBE2</vt:lpwstr>
  </property>
</Properties>
</file>